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98" r:id="rId1"/>
    <p:sldMasterId id="2147485443" r:id="rId2"/>
  </p:sldMasterIdLst>
  <p:notesMasterIdLst>
    <p:notesMasterId r:id="rId10"/>
  </p:notesMasterIdLst>
  <p:handoutMasterIdLst>
    <p:handoutMasterId r:id="rId11"/>
  </p:handoutMasterIdLst>
  <p:sldIdLst>
    <p:sldId id="3176" r:id="rId3"/>
    <p:sldId id="3272" r:id="rId4"/>
    <p:sldId id="3253" r:id="rId5"/>
    <p:sldId id="3273" r:id="rId6"/>
    <p:sldId id="3275" r:id="rId7"/>
    <p:sldId id="3276" r:id="rId8"/>
    <p:sldId id="3277" r:id="rId9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E07FC1-3603-4DB8-BDF4-0F18C0B56F58}">
          <p14:sldIdLst>
            <p14:sldId id="3176"/>
            <p14:sldId id="3272"/>
            <p14:sldId id="3253"/>
            <p14:sldId id="3273"/>
            <p14:sldId id="3275"/>
            <p14:sldId id="3276"/>
            <p14:sldId id="327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498">
          <p15:clr>
            <a:srgbClr val="A4A3A4"/>
          </p15:clr>
        </p15:guide>
        <p15:guide id="3" orient="horz" pos="720">
          <p15:clr>
            <a:srgbClr val="A4A3A4"/>
          </p15:clr>
        </p15:guide>
        <p15:guide id="4" pos="162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772">
          <p15:clr>
            <a:srgbClr val="A4A3A4"/>
          </p15:clr>
        </p15:guide>
        <p15:guide id="7" orient="horz" pos="2575">
          <p15:clr>
            <a:srgbClr val="A4A3A4"/>
          </p15:clr>
        </p15:guide>
        <p15:guide id="8" orient="horz" pos="2528">
          <p15:clr>
            <a:srgbClr val="A4A3A4"/>
          </p15:clr>
        </p15:guide>
        <p15:guide id="9" orient="horz" pos="830">
          <p15:clr>
            <a:srgbClr val="A4A3A4"/>
          </p15:clr>
        </p15:guide>
        <p15:guide id="10" orient="horz" pos="2251">
          <p15:clr>
            <a:srgbClr val="A4A3A4"/>
          </p15:clr>
        </p15:guide>
        <p15:guide id="11" orient="horz" pos="4002">
          <p15:clr>
            <a:srgbClr val="A4A3A4"/>
          </p15:clr>
        </p15:guide>
        <p15:guide id="12" orient="horz" pos="497">
          <p15:clr>
            <a:srgbClr val="A4A3A4"/>
          </p15:clr>
        </p15:guide>
        <p15:guide id="13" orient="horz" pos="4085">
          <p15:clr>
            <a:srgbClr val="A4A3A4"/>
          </p15:clr>
        </p15:guide>
        <p15:guide id="14" orient="horz" pos="504">
          <p15:clr>
            <a:srgbClr val="A4A3A4"/>
          </p15:clr>
        </p15:guide>
        <p15:guide id="15" pos="2738">
          <p15:clr>
            <a:srgbClr val="A4A3A4"/>
          </p15:clr>
        </p15:guide>
        <p15:guide id="16" pos="3028">
          <p15:clr>
            <a:srgbClr val="A4A3A4"/>
          </p15:clr>
        </p15:guide>
        <p15:guide id="17" pos="5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 userDrawn="1">
          <p15:clr>
            <a:srgbClr val="A4A3A4"/>
          </p15:clr>
        </p15:guide>
        <p15:guide id="2" pos="2140" userDrawn="1">
          <p15:clr>
            <a:srgbClr val="A4A3A4"/>
          </p15:clr>
        </p15:guide>
        <p15:guide id="3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CC"/>
    <a:srgbClr val="D42B1E"/>
    <a:srgbClr val="FFFFCC"/>
    <a:srgbClr val="00602B"/>
    <a:srgbClr val="FF3300"/>
    <a:srgbClr val="E4E4D5"/>
    <a:srgbClr val="808080"/>
    <a:srgbClr val="F8F8F8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76" autoAdjust="0"/>
    <p:restoredTop sz="99771" autoAdjust="0"/>
  </p:normalViewPr>
  <p:slideViewPr>
    <p:cSldViewPr snapToGrid="0">
      <p:cViewPr>
        <p:scale>
          <a:sx n="70" d="100"/>
          <a:sy n="70" d="100"/>
        </p:scale>
        <p:origin x="-2964" y="-1026"/>
      </p:cViewPr>
      <p:guideLst>
        <p:guide orient="horz" pos="2160"/>
        <p:guide orient="horz" pos="498"/>
        <p:guide orient="horz" pos="720"/>
        <p:guide orient="horz" pos="772"/>
        <p:guide orient="horz" pos="2575"/>
        <p:guide orient="horz" pos="2528"/>
        <p:guide orient="horz" pos="830"/>
        <p:guide orient="horz" pos="2251"/>
        <p:guide orient="horz" pos="4002"/>
        <p:guide orient="horz" pos="497"/>
        <p:guide orient="horz" pos="4085"/>
        <p:guide orient="horz" pos="504"/>
        <p:guide pos="162"/>
        <p:guide pos="2880"/>
        <p:guide pos="2738"/>
        <p:guide pos="3028"/>
        <p:guide pos="5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3750" y="-96"/>
      </p:cViewPr>
      <p:guideLst>
        <p:guide orient="horz" pos="3110"/>
        <p:guide pos="214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Верхний колонтитул 1"/>
          <p:cNvSpPr>
            <a:spLocks noGrp="1"/>
          </p:cNvSpPr>
          <p:nvPr/>
        </p:nvSpPr>
        <p:spPr bwMode="auto">
          <a:xfrm>
            <a:off x="21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/>
          <a:lstStyle/>
          <a:p>
            <a:endParaRPr lang="ru-RU" sz="1200" dirty="0">
              <a:latin typeface="Arial" charset="0"/>
            </a:endParaRPr>
          </a:p>
        </p:txBody>
      </p:sp>
      <p:sp>
        <p:nvSpPr>
          <p:cNvPr id="138243" name="Дата 2"/>
          <p:cNvSpPr>
            <a:spLocks noGrp="1"/>
          </p:cNvSpPr>
          <p:nvPr/>
        </p:nvSpPr>
        <p:spPr bwMode="auto">
          <a:xfrm>
            <a:off x="3849700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/>
          <a:lstStyle/>
          <a:p>
            <a:pPr eaLnBrk="0" hangingPunct="0"/>
            <a:fld id="{62E253D1-6A1E-4660-9DED-105B9665E096}" type="datetime1">
              <a:rPr lang="ru-RU"/>
              <a:pPr eaLnBrk="0" hangingPunct="0"/>
              <a:t>29.05.2018</a:t>
            </a:fld>
            <a:endParaRPr lang="ru-RU" dirty="0"/>
          </a:p>
        </p:txBody>
      </p:sp>
      <p:sp>
        <p:nvSpPr>
          <p:cNvPr id="138244" name="Нижний колонтитул 3"/>
          <p:cNvSpPr>
            <a:spLocks noGrp="1"/>
          </p:cNvSpPr>
          <p:nvPr/>
        </p:nvSpPr>
        <p:spPr bwMode="auto">
          <a:xfrm>
            <a:off x="21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7" rIns="87276" bIns="43637" anchor="b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723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21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>
            <a:lvl1pPr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2947" name="Дата 2"/>
          <p:cNvSpPr>
            <a:spLocks noGrp="1"/>
          </p:cNvSpPr>
          <p:nvPr>
            <p:ph type="dt" idx="1"/>
          </p:nvPr>
        </p:nvSpPr>
        <p:spPr bwMode="auto">
          <a:xfrm>
            <a:off x="3849700" y="19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>
            <a:lvl1pPr algn="r"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DC0DB30-1666-49FE-B39A-362353CF4583}" type="datetimeFigureOut">
              <a:rPr lang="ru-RU"/>
              <a:pPr>
                <a:defRPr/>
              </a:pPr>
              <a:t>29.05.2018</a:t>
            </a:fld>
            <a:endParaRPr lang="ru-RU" dirty="0"/>
          </a:p>
        </p:txBody>
      </p:sp>
      <p:sp>
        <p:nvSpPr>
          <p:cNvPr id="89092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55675" y="736600"/>
            <a:ext cx="4943475" cy="37068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9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63" y="4689251"/>
            <a:ext cx="5438775" cy="4447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2950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21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b" anchorCtr="0" compatLnSpc="1">
            <a:prstTxWarp prst="textNoShape">
              <a:avLst/>
            </a:prstTxWarp>
          </a:bodyPr>
          <a:lstStyle>
            <a:lvl1pPr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2951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700" y="9378505"/>
            <a:ext cx="2946400" cy="4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406" tIns="43709" rIns="87406" bIns="43709" numCol="1" anchor="b" anchorCtr="0" compatLnSpc="1">
            <a:prstTxWarp prst="textNoShape">
              <a:avLst/>
            </a:prstTxWarp>
          </a:bodyPr>
          <a:lstStyle>
            <a:lvl1pPr algn="r" defTabSz="87028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4DF7488-F959-4354-8519-2DD858B41BD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5651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2100" y="71438"/>
            <a:ext cx="6213475" cy="46593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xfrm>
            <a:off x="103387" y="4789666"/>
            <a:ext cx="6613149" cy="50845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287509" algn="just">
              <a:spcAft>
                <a:spcPts val="299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920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6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12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2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Calibri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>
                <a:solidFill>
                  <a:srgbClr val="DBDBE9"/>
                </a:solidFill>
                <a:latin typeface="Calibri"/>
              </a:rPr>
              <a:t>]</a:t>
            </a:r>
            <a:endParaRPr lang="ru-RU">
              <a:solidFill>
                <a:srgbClr val="DBDBE9"/>
              </a:solidFill>
              <a:latin typeface="Calibri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2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6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2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Calibri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>
                <a:solidFill>
                  <a:srgbClr val="DBDBE9"/>
                </a:solidFill>
                <a:latin typeface="Calibri"/>
              </a:rPr>
              <a:t>]</a:t>
            </a:r>
            <a:endParaRPr lang="ru-RU">
              <a:solidFill>
                <a:srgbClr val="DBDBE9"/>
              </a:solidFill>
              <a:latin typeface="Calibri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999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1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5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Trebuchet MS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Trebuchet MS"/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>
                <a:solidFill>
                  <a:prstClr val="black">
                    <a:tint val="75000"/>
                  </a:prstClr>
                </a:solidFill>
                <a:latin typeface="Trebuchet MS"/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pic>
        <p:nvPicPr>
          <p:cNvPr id="25" name="Picture 11" descr="MF_emblema [Converted]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19050"/>
            <a:ext cx="38735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Дата 2"/>
          <p:cNvSpPr>
            <a:spLocks noGrp="1"/>
          </p:cNvSpPr>
          <p:nvPr>
            <p:ph type="dt" sz="half" idx="10"/>
          </p:nvPr>
        </p:nvSpPr>
        <p:spPr>
          <a:xfrm>
            <a:off x="7451728" y="6356350"/>
            <a:ext cx="1423987" cy="234950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endParaRPr lang="ru-RU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68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1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5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5" name="Picture 11" descr="MF_emblema [Converted]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19050"/>
            <a:ext cx="38735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Дата 2"/>
          <p:cNvSpPr>
            <a:spLocks noGrp="1"/>
          </p:cNvSpPr>
          <p:nvPr>
            <p:ph type="dt" sz="half" idx="10"/>
          </p:nvPr>
        </p:nvSpPr>
        <p:spPr>
          <a:xfrm>
            <a:off x="7451728" y="6356350"/>
            <a:ext cx="1423987" cy="234950"/>
          </a:xfrm>
        </p:spPr>
        <p:txBody>
          <a:bodyPr/>
          <a:lstStyle/>
          <a:p>
            <a:pPr algn="r">
              <a:defRPr/>
            </a:pPr>
            <a:fld id="{D74A8F75-9877-4763-9403-18A19F4FCC63}" type="datetime8">
              <a:rPr lang="ru-RU" b="1" smtClean="0">
                <a:solidFill>
                  <a:prstClr val="black"/>
                </a:solidFill>
                <a:latin typeface="Trebuchet MS" panose="020B0603020202020204" pitchFamily="34" charset="0"/>
              </a:rPr>
              <a:pPr algn="r">
                <a:defRPr/>
              </a:pPr>
              <a:t>29.05.2018 9:15</a:t>
            </a:fld>
            <a:endParaRPr lang="ru-RU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9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1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5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26" name="Дата 2"/>
          <p:cNvSpPr>
            <a:spLocks noGrp="1"/>
          </p:cNvSpPr>
          <p:nvPr>
            <p:ph type="dt" sz="half" idx="10"/>
          </p:nvPr>
        </p:nvSpPr>
        <p:spPr>
          <a:xfrm>
            <a:off x="7451728" y="6356350"/>
            <a:ext cx="1423987" cy="234950"/>
          </a:xfrm>
        </p:spPr>
        <p:txBody>
          <a:bodyPr/>
          <a:lstStyle/>
          <a:p>
            <a:pPr algn="r">
              <a:defRPr/>
            </a:pPr>
            <a:fld id="{D74A8F75-9877-4763-9403-18A19F4FCC63}" type="datetime8">
              <a:rPr lang="ru-RU" b="1" smtClean="0">
                <a:solidFill>
                  <a:prstClr val="black"/>
                </a:solidFill>
                <a:latin typeface="Trebuchet MS" panose="020B0603020202020204" pitchFamily="34" charset="0"/>
              </a:rPr>
              <a:pPr algn="r">
                <a:defRPr/>
              </a:pPr>
              <a:t>29.05.2018 9:15</a:t>
            </a:fld>
            <a:endParaRPr lang="ru-RU" b="1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5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0728" y="0"/>
            <a:ext cx="464526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422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srgbClr val="EDEDE3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385" y="-1587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4354" y="-1587"/>
            <a:ext cx="2784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5305" y="-1587"/>
            <a:ext cx="8792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6947" y="-1587"/>
            <a:ext cx="26377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8915400" y="0"/>
            <a:ext cx="55685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invGray">
          <a:xfrm>
            <a:off x="8875835" y="0"/>
            <a:ext cx="5862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40728" y="0"/>
            <a:ext cx="464526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422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srgbClr val="EDEDE3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FAE05047-C806-48E8-821D-C0F2FC1427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70" y="-1588"/>
            <a:ext cx="311645" cy="36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94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EDEDE3"/>
              </a:solidFill>
            </a:endParaRPr>
          </a:p>
        </p:txBody>
      </p:sp>
      <p:pic>
        <p:nvPicPr>
          <p:cNvPr id="11" name="Picture 11" descr="MF_emblema [Converted]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0"/>
            <a:ext cx="38735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" name="Прямоугольник 14"/>
          <p:cNvSpPr>
            <a:spLocks noChangeArrowheads="1"/>
          </p:cNvSpPr>
          <p:nvPr userDrawn="1"/>
        </p:nvSpPr>
        <p:spPr bwMode="auto">
          <a:xfrm>
            <a:off x="963613" y="-20638"/>
            <a:ext cx="2524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4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srgbClr val="EDEDE3"/>
                </a:solidFill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498412"/>
          </a:xfrm>
        </p:spPr>
        <p:txBody>
          <a:bodyPr/>
          <a:lstStyle>
            <a:lvl1pPr>
              <a:defRPr sz="2400">
                <a:latin typeface="+mj-lt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5861"/>
            <a:ext cx="8229600" cy="5407978"/>
          </a:xfrm>
        </p:spPr>
        <p:txBody>
          <a:bodyPr/>
          <a:lstStyle>
            <a:lvl1pPr>
              <a:defRPr sz="1400">
                <a:latin typeface="+mj-lt"/>
              </a:defRPr>
            </a:lvl1pPr>
            <a:lvl2pPr>
              <a:defRPr sz="1400">
                <a:latin typeface="+mj-lt"/>
              </a:defRPr>
            </a:lvl2pPr>
            <a:lvl3pPr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7990904" y="14289"/>
            <a:ext cx="726376" cy="303212"/>
          </a:xfrm>
          <a:prstGeom prst="rect">
            <a:avLst/>
          </a:prstGeom>
        </p:spPr>
        <p:txBody>
          <a:bodyPr vert="horz" anchor="b"/>
          <a:lstStyle>
            <a:lvl1pPr algn="r">
              <a:defRPr sz="180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90790C-28AD-4057-B5AE-EE6E851BBDA6}" type="slidenum">
              <a:rPr lang="ru-RU" smtClean="0">
                <a:solidFill>
                  <a:srgbClr val="EDEDE3">
                    <a:lumMod val="9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EDEDE3">
                  <a:lumMod val="9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42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343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9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18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02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5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3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F91366C-C707-45FC-9663-1DE7BB98C4B2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3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99" r:id="rId1"/>
    <p:sldLayoutId id="2147485400" r:id="rId2"/>
    <p:sldLayoutId id="2147485401" r:id="rId3"/>
    <p:sldLayoutId id="2147485402" r:id="rId4"/>
    <p:sldLayoutId id="2147485403" r:id="rId5"/>
    <p:sldLayoutId id="2147485404" r:id="rId6"/>
    <p:sldLayoutId id="2147485405" r:id="rId7"/>
    <p:sldLayoutId id="2147485406" r:id="rId8"/>
    <p:sldLayoutId id="2147485407" r:id="rId9"/>
    <p:sldLayoutId id="2147485408" r:id="rId10"/>
    <p:sldLayoutId id="2147485409" r:id="rId11"/>
    <p:sldLayoutId id="2147485411" r:id="rId12"/>
    <p:sldLayoutId id="214748541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Дата 2"/>
          <p:cNvSpPr>
            <a:spLocks noGrp="1"/>
          </p:cNvSpPr>
          <p:nvPr>
            <p:ph type="dt" sz="half" idx="2"/>
          </p:nvPr>
        </p:nvSpPr>
        <p:spPr>
          <a:xfrm>
            <a:off x="6583363" y="612775"/>
            <a:ext cx="9588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438086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ABD4CA9-6455-4D4B-9A96-1638AD137F56}" type="datetime8">
              <a:rPr lang="ru-RU" smtClean="0"/>
              <a:pPr>
                <a:defRPr/>
              </a:pPr>
              <a:t>29.05.2018 9:15</a:t>
            </a:fld>
            <a:r>
              <a:rPr lang="ru-RU" dirty="0"/>
              <a:t>06.10.2009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257803" y="612775"/>
            <a:ext cx="1325563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438086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>
              <a:defRPr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AA93AEA-1088-46C4-AFD3-1EC02C849B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41341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3" name="Прямоугольник 17"/>
          <p:cNvSpPr>
            <a:spLocks noChangeArrowheads="1"/>
          </p:cNvSpPr>
          <p:nvPr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Box 13"/>
          <p:cNvSpPr txBox="1">
            <a:spLocks noChangeArrowheads="1"/>
          </p:cNvSpPr>
          <p:nvPr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8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44" r:id="rId1"/>
    <p:sldLayoutId id="2147485445" r:id="rId2"/>
    <p:sldLayoutId id="2147485446" r:id="rId3"/>
    <p:sldLayoutId id="2147485447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59166" y="81647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1742" y="401277"/>
            <a:ext cx="2111375" cy="2312988"/>
          </a:xfrm>
          <a:prstGeom prst="rect">
            <a:avLst/>
          </a:prstGeom>
          <a:effectLst>
            <a:outerShdw blurRad="114300" dist="114300" dir="189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13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4" y="5041905"/>
            <a:ext cx="8962292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21980" y="3268033"/>
            <a:ext cx="9143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бюджетного законодательства в части ВФК и ВФА</a:t>
            </a:r>
            <a:endParaRPr lang="ru-RU" sz="2800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81887" y="816478"/>
            <a:ext cx="51668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Бычков С.С. </a:t>
            </a:r>
            <a:endParaRPr lang="ru-RU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b="1" dirty="0" smtClean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006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Департамента бюджетной методологии и финансовой отчетности в государственном секторе Минфина России </a:t>
            </a:r>
            <a:endParaRPr lang="ru-RU" b="1" dirty="0">
              <a:solidFill>
                <a:srgbClr val="006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58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58737" y="440951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Законопроект о внесении изменений в БК </a:t>
            </a:r>
            <a:r>
              <a:rPr lang="ru-RU" altLang="ru-RU" sz="2400" b="1" dirty="0">
                <a:solidFill>
                  <a:srgbClr val="424456"/>
                </a:solidFill>
                <a:latin typeface="Arial Narrow" panose="020B0606020202030204" pitchFamily="34" charset="0"/>
              </a:rPr>
              <a:t/>
            </a:r>
            <a:br>
              <a:rPr lang="ru-RU" altLang="ru-RU" sz="2400" b="1" dirty="0">
                <a:solidFill>
                  <a:srgbClr val="424456"/>
                </a:solidFill>
                <a:latin typeface="Arial Narrow" panose="020B0606020202030204" pitchFamily="34" charset="0"/>
              </a:rPr>
            </a:b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2</a:t>
            </a:fld>
            <a:endParaRPr dirty="0"/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271462" y="1550229"/>
            <a:ext cx="3358841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cs typeface="Arial" charset="0"/>
              </a:rPr>
              <a:t>Определение ВФК</a:t>
            </a:r>
            <a:endParaRPr lang="ru-RU" altLang="ru-RU" sz="16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255635" y="2653401"/>
            <a:ext cx="3374667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Определение ВФА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271462" y="4995370"/>
            <a:ext cx="3358839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Передача полномочий по ВФА 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255635" y="3743462"/>
            <a:ext cx="3374667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Увязка ВФК и ВФА</a:t>
            </a:r>
          </a:p>
          <a:p>
            <a:r>
              <a:rPr lang="ru-RU" altLang="ru-RU" dirty="0" smtClean="0">
                <a:solidFill>
                  <a:prstClr val="black"/>
                </a:solidFill>
              </a:rPr>
              <a:t>с </a:t>
            </a:r>
            <a:r>
              <a:rPr lang="ru-RU" altLang="ru-RU" dirty="0" err="1" smtClean="0">
                <a:solidFill>
                  <a:prstClr val="black"/>
                </a:solidFill>
              </a:rPr>
              <a:t>финменеджментом</a:t>
            </a:r>
            <a:endParaRPr lang="ru-RU" altLang="ru-RU" dirty="0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34065" y="4660483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02053" y="2380543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064810" y="1200186"/>
            <a:ext cx="0" cy="5549518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250401" y="938860"/>
            <a:ext cx="1651819" cy="3385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FFFF"/>
                </a:solidFill>
              </a:rPr>
              <a:t>ПП РФ 193</a:t>
            </a:r>
            <a:endParaRPr lang="ru-RU" sz="1600" b="1" i="1" dirty="0">
              <a:solidFill>
                <a:srgbClr val="FFFF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24972" y="892409"/>
            <a:ext cx="1651819" cy="3385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FFFF"/>
                </a:solidFill>
              </a:rPr>
              <a:t>Изменения</a:t>
            </a:r>
            <a:endParaRPr lang="ru-RU" sz="1600" b="1" i="1" dirty="0">
              <a:solidFill>
                <a:srgbClr val="FFFFFF"/>
              </a:solidFill>
            </a:endParaRPr>
          </a:p>
        </p:txBody>
      </p:sp>
      <p:sp>
        <p:nvSpPr>
          <p:cNvPr id="31" name="Умножение 30"/>
          <p:cNvSpPr/>
          <p:nvPr/>
        </p:nvSpPr>
        <p:spPr>
          <a:xfrm rot="18911707">
            <a:off x="5668272" y="1461199"/>
            <a:ext cx="816078" cy="778035"/>
          </a:xfrm>
          <a:prstGeom prst="mathMultiply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prstClr val="black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884881" y="3519948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934065" y="5919012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4"/>
          <p:cNvSpPr txBox="1">
            <a:spLocks noChangeArrowheads="1"/>
          </p:cNvSpPr>
          <p:nvPr/>
        </p:nvSpPr>
        <p:spPr bwMode="auto">
          <a:xfrm>
            <a:off x="223981" y="6101464"/>
            <a:ext cx="3406321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Стандарты по ВФК и ВФА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33" name="Умножение 32"/>
          <p:cNvSpPr/>
          <p:nvPr/>
        </p:nvSpPr>
        <p:spPr>
          <a:xfrm rot="18911707">
            <a:off x="5741133" y="2588310"/>
            <a:ext cx="816078" cy="778035"/>
          </a:xfrm>
          <a:prstGeom prst="mathMultiply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prstClr val="black"/>
              </a:solidFill>
            </a:endParaRPr>
          </a:p>
        </p:txBody>
      </p:sp>
      <p:sp>
        <p:nvSpPr>
          <p:cNvPr id="34" name="Умножение 33"/>
          <p:cNvSpPr/>
          <p:nvPr/>
        </p:nvSpPr>
        <p:spPr>
          <a:xfrm rot="18911707">
            <a:off x="5741132" y="3694485"/>
            <a:ext cx="816078" cy="778035"/>
          </a:xfrm>
          <a:prstGeom prst="mathMultiply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prstClr val="black"/>
              </a:solidFill>
            </a:endParaRPr>
          </a:p>
        </p:txBody>
      </p:sp>
      <p:sp>
        <p:nvSpPr>
          <p:cNvPr id="39" name="Умножение 38"/>
          <p:cNvSpPr/>
          <p:nvPr/>
        </p:nvSpPr>
        <p:spPr>
          <a:xfrm rot="18911707">
            <a:off x="5741133" y="4821596"/>
            <a:ext cx="816078" cy="778035"/>
          </a:xfrm>
          <a:prstGeom prst="mathMultiply">
            <a:avLst/>
          </a:prstGeom>
          <a:ln>
            <a:tailEnd type="arrow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9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EV\AppData\Local\Microsoft\Windows\Temporary Internet Files\Content.IE5\63YRJ5KZ\images[1]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1668"/>
            <a:ext cx="9144000" cy="588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3</a:t>
            </a:fld>
            <a:endParaRPr dirty="0"/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987057" y="1937811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Субъекты ВФК</a:t>
            </a:r>
            <a:endParaRPr lang="ru-RU" altLang="ru-RU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446283" y="3304927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Предмет ВФК</a:t>
            </a:r>
            <a:endParaRPr lang="ru-RU" altLang="ru-RU" dirty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1095212" y="4613489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Финансовый менеджмент</a:t>
            </a:r>
            <a:endParaRPr lang="ru-RU" altLang="ru-RU" dirty="0"/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3585770" y="5026009"/>
            <a:ext cx="2105345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/>
              <a:t>Мониторинг качества </a:t>
            </a:r>
            <a:r>
              <a:rPr lang="ru-RU" dirty="0" err="1" smtClean="0"/>
              <a:t>финменеджмента</a:t>
            </a:r>
            <a:endParaRPr lang="ru-RU" altLang="ru-RU" dirty="0"/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6070335" y="4575902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Бюджетный риск</a:t>
            </a:r>
            <a:endParaRPr lang="ru-RU" altLang="ru-RU" dirty="0"/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3585771" y="1721501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Средства ВФК</a:t>
            </a:r>
            <a:endParaRPr lang="ru-RU" altLang="ru-RU" dirty="0"/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6650437" y="3304928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Оценка бюджетных рисков</a:t>
            </a:r>
            <a:endParaRPr lang="ru-RU" altLang="ru-RU" dirty="0"/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6168658" y="2075462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/>
              <a:t>Контрольные действия</a:t>
            </a:r>
            <a:endParaRPr lang="ru-RU" altLang="ru-RU" dirty="0"/>
          </a:p>
        </p:txBody>
      </p:sp>
      <p:sp>
        <p:nvSpPr>
          <p:cNvPr id="18" name="Rectangle 4"/>
          <p:cNvSpPr txBox="1">
            <a:spLocks noChangeArrowheads="1"/>
          </p:cNvSpPr>
          <p:nvPr/>
        </p:nvSpPr>
        <p:spPr bwMode="auto">
          <a:xfrm>
            <a:off x="3585771" y="3304929"/>
            <a:ext cx="1874126" cy="825039"/>
          </a:xfrm>
          <a:prstGeom prst="rect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ru-RU" sz="1600" b="1" dirty="0" smtClean="0">
                <a:solidFill>
                  <a:srgbClr val="FFFFFF"/>
                </a:solidFill>
              </a:rPr>
              <a:t>ТЕРМИНЫ и ОПРЕДЕЛЕНИЯ</a:t>
            </a:r>
            <a:endParaRPr lang="ru-RU" altLang="ru-RU" sz="16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149225" y="337260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Наполнение стандартов по ВФК. Термины и определения</a:t>
            </a: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4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EV\AppData\Local\Microsoft\Windows\Temporary Internet Files\Content.IE5\63YRJ5KZ\images[1]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1668"/>
            <a:ext cx="9144000" cy="588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4</a:t>
            </a:fld>
            <a:endParaRPr dirty="0"/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149225" y="337260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Наполнение стандартов по ВФК. Организация и проведение ВФК</a:t>
            </a: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1170510" y="1483929"/>
            <a:ext cx="7162677" cy="4340199"/>
            <a:chOff x="2195734" y="1545636"/>
            <a:chExt cx="6264698" cy="3186354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2195737" y="1545636"/>
              <a:ext cx="6202331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Распределение</a:t>
              </a:r>
              <a:r>
                <a:rPr kumimoji="0" lang="ru-RU" sz="20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ответственности за достижение показателей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kern="0" baseline="0" dirty="0" smtClean="0">
                  <a:solidFill>
                    <a:prstClr val="white"/>
                  </a:solidFill>
                  <a:latin typeface="Calibri"/>
                </a:rPr>
                <a:t>качества</a:t>
              </a:r>
              <a:r>
                <a:rPr lang="ru-RU" sz="2000" b="1" kern="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ru-RU" sz="2000" b="1" kern="0" dirty="0" err="1" smtClean="0">
                  <a:solidFill>
                    <a:prstClr val="white"/>
                  </a:solidFill>
                  <a:latin typeface="Calibri"/>
                </a:rPr>
                <a:t>финменеджмента</a:t>
              </a:r>
              <a:r>
                <a:rPr lang="ru-RU" sz="2000" b="1" kern="0" dirty="0" smtClean="0">
                  <a:solidFill>
                    <a:prstClr val="white"/>
                  </a:solidFill>
                  <a:latin typeface="Calibri"/>
                </a:rPr>
                <a:t> (выполнение процедур) </a:t>
              </a:r>
              <a:endPara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2195736" y="2318264"/>
              <a:ext cx="6202331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3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Выявление рисков (проблемных зон)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195736" y="3090461"/>
              <a:ext cx="6202332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Формирование перечня контрольных действий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2195734" y="3867894"/>
              <a:ext cx="6264698" cy="864096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Учет результатов контрольных действий</a:t>
              </a:r>
            </a:p>
          </p:txBody>
        </p:sp>
        <p:sp>
          <p:nvSpPr>
            <p:cNvPr id="26" name="Стрелка вниз 25"/>
            <p:cNvSpPr/>
            <p:nvPr/>
          </p:nvSpPr>
          <p:spPr>
            <a:xfrm>
              <a:off x="5134884" y="2102240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Стрелка вниз 26"/>
            <p:cNvSpPr/>
            <p:nvPr/>
          </p:nvSpPr>
          <p:spPr>
            <a:xfrm>
              <a:off x="5134884" y="2874437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5134882" y="3653081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420795" y="971668"/>
            <a:ext cx="266210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Общие требования</a:t>
            </a:r>
          </a:p>
        </p:txBody>
      </p:sp>
    </p:spTree>
    <p:extLst>
      <p:ext uri="{BB962C8B-B14F-4D97-AF65-F5344CB8AC3E}">
        <p14:creationId xmlns:p14="http://schemas.microsoft.com/office/powerpoint/2010/main" val="23687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EV\AppData\Local\Microsoft\Windows\Temporary Internet Files\Content.IE5\63YRJ5KZ\images[1]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1668"/>
            <a:ext cx="9144000" cy="588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5</a:t>
            </a:fld>
            <a:endParaRPr dirty="0"/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987057" y="1937811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>
                <a:solidFill>
                  <a:prstClr val="black"/>
                </a:solidFill>
              </a:rPr>
              <a:t>Субъекты </a:t>
            </a:r>
            <a:r>
              <a:rPr lang="ru-RU" dirty="0" smtClean="0">
                <a:solidFill>
                  <a:prstClr val="black"/>
                </a:solidFill>
              </a:rPr>
              <a:t>ВФА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446283" y="3304927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>
                <a:solidFill>
                  <a:prstClr val="black"/>
                </a:solidFill>
              </a:rPr>
              <a:t>Независимость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1095212" y="4613489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>
                <a:solidFill>
                  <a:prstClr val="black"/>
                </a:solidFill>
              </a:rPr>
              <a:t>Объективность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3585770" y="5026009"/>
            <a:ext cx="2105345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>
                <a:solidFill>
                  <a:prstClr val="black"/>
                </a:solidFill>
              </a:rPr>
              <a:t>Эффективность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6070335" y="4575902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i="1" dirty="0" smtClean="0">
                <a:solidFill>
                  <a:prstClr val="black"/>
                </a:solidFill>
              </a:rPr>
              <a:t>Компетентность</a:t>
            </a:r>
            <a:endParaRPr lang="ru-RU" altLang="ru-RU" i="1" dirty="0">
              <a:solidFill>
                <a:prstClr val="black"/>
              </a:solidFill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3585771" y="1721501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>
                <a:solidFill>
                  <a:prstClr val="black"/>
                </a:solidFill>
              </a:rPr>
              <a:t>Системность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6650437" y="3304928"/>
            <a:ext cx="1874126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>
                <a:solidFill>
                  <a:prstClr val="black"/>
                </a:solidFill>
              </a:rPr>
              <a:t>Оценка бюджетных рисков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6168657" y="2075462"/>
            <a:ext cx="2129181" cy="825039"/>
          </a:xfrm>
          <a:prstGeom prst="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dirty="0" smtClean="0">
                <a:solidFill>
                  <a:prstClr val="black"/>
                </a:solidFill>
              </a:rPr>
              <a:t>Ответственность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8" name="Rectangle 4"/>
          <p:cNvSpPr txBox="1">
            <a:spLocks noChangeArrowheads="1"/>
          </p:cNvSpPr>
          <p:nvPr/>
        </p:nvSpPr>
        <p:spPr bwMode="auto">
          <a:xfrm>
            <a:off x="3585771" y="3304929"/>
            <a:ext cx="1874126" cy="825039"/>
          </a:xfrm>
          <a:prstGeom prst="rect">
            <a:avLst/>
          </a:prstGeom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buFont typeface="Georgia" pitchFamily="18" charset="0"/>
              <a:buNone/>
            </a:pPr>
            <a:r>
              <a:rPr lang="ru-RU" sz="1600" b="1" dirty="0" smtClean="0">
                <a:solidFill>
                  <a:srgbClr val="FFFFFF"/>
                </a:solidFill>
              </a:rPr>
              <a:t>ПРИНЦИПЫ и ОПРЕДЕЛЕНИЯ</a:t>
            </a:r>
            <a:endParaRPr lang="ru-RU" altLang="ru-RU" sz="16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149225" y="327475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Наполнение стандартов по ВФА. Принципы и определения.</a:t>
            </a:r>
          </a:p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Права и обязанности</a:t>
            </a: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39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49225" y="392553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lvl="0" algn="ctr" eaLnBrk="1" hangingPunct="1"/>
            <a:r>
              <a:rPr lang="ru-RU" altLang="ru-RU" sz="2400" b="1" dirty="0">
                <a:solidFill>
                  <a:srgbClr val="00602B"/>
                </a:solidFill>
                <a:latin typeface="Arial Narrow" panose="020B0606020202030204" pitchFamily="34" charset="0"/>
                <a:ea typeface="+mn-ea"/>
                <a:cs typeface="+mn-cs"/>
              </a:rPr>
              <a:t>Наполнение стандартов по ВФА. </a:t>
            </a:r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  <a:ea typeface="+mn-ea"/>
                <a:cs typeface="+mn-cs"/>
              </a:rPr>
              <a:t>Организация и проведение ВФА</a:t>
            </a: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6</a:t>
            </a:fld>
            <a:endParaRPr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395536" y="978342"/>
            <a:ext cx="8328059" cy="904038"/>
            <a:chOff x="395536" y="890709"/>
            <a:chExt cx="8328059" cy="1384335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6035257" y="890709"/>
              <a:ext cx="195180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</a:rPr>
                <a:t>Предлагается</a:t>
              </a: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</a:rPr>
                <a:t>:</a:t>
              </a: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96283" y="917832"/>
              <a:ext cx="19239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</a:rPr>
                <a:t>             Сейчас</a:t>
              </a: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</a:rPr>
                <a:t>:</a:t>
              </a:r>
              <a:endPara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95536" y="1599523"/>
              <a:ext cx="3384376" cy="675521"/>
            </a:xfrm>
            <a:prstGeom prst="roundRect">
              <a:avLst/>
            </a:prstGeom>
            <a:solidFill>
              <a:sysClr val="window" lastClr="FFFFFF"/>
            </a:soli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Аудиторские проверки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5055765" y="1599523"/>
              <a:ext cx="3667830" cy="675521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73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Мониторинг </a:t>
              </a:r>
              <a:r>
                <a:rPr kumimoji="0" 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(анализ)</a:t>
              </a: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4305020" y="1614227"/>
              <a:ext cx="298450" cy="646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Группа 20"/>
          <p:cNvGrpSpPr/>
          <p:nvPr/>
        </p:nvGrpSpPr>
        <p:grpSpPr>
          <a:xfrm>
            <a:off x="1161793" y="2135132"/>
            <a:ext cx="7162677" cy="4279316"/>
            <a:chOff x="2195734" y="1545636"/>
            <a:chExt cx="6264698" cy="2934552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2195737" y="1545636"/>
              <a:ext cx="6202331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Планирование внутреннего финансового аудита 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2195736" y="2318264"/>
              <a:ext cx="6202331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3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kern="0" dirty="0" smtClean="0">
                  <a:solidFill>
                    <a:prstClr val="white"/>
                  </a:solidFill>
                  <a:latin typeface="Calibri"/>
                </a:rPr>
                <a:t>Мониторинг средств внутреннего контроля, 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анализ 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причин </a:t>
              </a:r>
              <a:r>
                <a:rPr kumimoji="0" lang="ru-RU" sz="20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недостижения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показателей</a:t>
              </a:r>
              <a:r>
                <a:rPr kumimoji="0" lang="ru-RU" sz="20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lang="ru-RU" sz="2000" b="1" kern="0" noProof="0" dirty="0" smtClean="0">
                  <a:solidFill>
                    <a:prstClr val="white"/>
                  </a:solidFill>
                  <a:latin typeface="Calibri"/>
                </a:rPr>
                <a:t>качества </a:t>
              </a:r>
              <a:r>
                <a:rPr lang="ru-RU" sz="2000" b="1" kern="0" noProof="0" dirty="0" err="1" smtClean="0">
                  <a:solidFill>
                    <a:prstClr val="white"/>
                  </a:solidFill>
                  <a:latin typeface="Calibri"/>
                </a:rPr>
                <a:t>финменеджмента</a:t>
              </a:r>
              <a:r>
                <a:rPr lang="ru-RU" sz="2000" b="1" kern="0" noProof="0" dirty="0" smtClean="0">
                  <a:solidFill>
                    <a:prstClr val="white"/>
                  </a:solidFill>
                  <a:latin typeface="Calibri"/>
                </a:rPr>
                <a:t> или рисков их </a:t>
              </a:r>
              <a:r>
                <a:rPr lang="ru-RU" sz="2000" b="1" kern="0" noProof="0" dirty="0" err="1" smtClean="0">
                  <a:solidFill>
                    <a:prstClr val="white"/>
                  </a:solidFill>
                  <a:latin typeface="Calibri"/>
                </a:rPr>
                <a:t>недостижения</a:t>
              </a:r>
              <a:endPara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195737" y="3090461"/>
              <a:ext cx="6202332" cy="540060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Отчет об</a:t>
              </a:r>
              <a:r>
                <a:rPr kumimoji="0" lang="ru-RU" sz="20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аудиторском мероприятии с предложениями об устранении причин</a:t>
              </a:r>
              <a:endPara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2195734" y="3867894"/>
              <a:ext cx="6264698" cy="612294"/>
            </a:xfrm>
            <a:prstGeom prst="roundRect">
              <a:avLst/>
            </a:prstGeom>
            <a:gradFill rotWithShape="1">
              <a:gsLst>
                <a:gs pos="100000">
                  <a:srgbClr val="00863D">
                    <a:alpha val="62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Годовая</a:t>
              </a:r>
              <a:r>
                <a:rPr kumimoji="0" lang="ru-RU" sz="20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отчетность о результатах ВФА</a:t>
              </a:r>
              <a:endPara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Стрелка вниз 25"/>
            <p:cNvSpPr/>
            <p:nvPr/>
          </p:nvSpPr>
          <p:spPr>
            <a:xfrm>
              <a:off x="5134884" y="2102240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Стрелка вниз 26"/>
            <p:cNvSpPr/>
            <p:nvPr/>
          </p:nvSpPr>
          <p:spPr>
            <a:xfrm>
              <a:off x="5134884" y="2874437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5134882" y="3653081"/>
              <a:ext cx="324036" cy="216024"/>
            </a:xfrm>
            <a:prstGeom prst="downArrow">
              <a:avLst/>
            </a:prstGeom>
            <a:gradFill rotWithShape="1">
              <a:gsLst>
                <a:gs pos="0">
                  <a:srgbClr val="4F81BD"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61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90790C-28AD-4057-B5AE-EE6E851BBDA6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58737" y="440951"/>
            <a:ext cx="89947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Arial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rgbClr val="00602B"/>
                </a:solidFill>
                <a:latin typeface="Arial Narrow" panose="020B0606020202030204" pitchFamily="34" charset="0"/>
              </a:rPr>
              <a:t>Цели ВФА в законопроекте о внесении изменений в БК </a:t>
            </a:r>
            <a:r>
              <a:rPr lang="ru-RU" altLang="ru-RU" sz="2400" b="1" dirty="0">
                <a:solidFill>
                  <a:srgbClr val="424456"/>
                </a:solidFill>
                <a:latin typeface="Arial Narrow" panose="020B0606020202030204" pitchFamily="34" charset="0"/>
              </a:rPr>
              <a:t/>
            </a:r>
            <a:br>
              <a:rPr lang="ru-RU" altLang="ru-RU" sz="2400" b="1" dirty="0">
                <a:solidFill>
                  <a:srgbClr val="424456"/>
                </a:solidFill>
                <a:latin typeface="Arial Narrow" panose="020B0606020202030204" pitchFamily="34" charset="0"/>
              </a:rPr>
            </a:br>
            <a:endParaRPr lang="ru-RU" altLang="ru-RU" sz="2400" b="1" dirty="0">
              <a:solidFill>
                <a:srgbClr val="424456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7342188" y="1588"/>
            <a:ext cx="1593850" cy="30956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ru-RU" kern="120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C717181-208C-4A68-BF28-C689D36881CE}" type="slidenum">
              <a:rPr smtClean="0"/>
              <a:pPr>
                <a:defRPr/>
              </a:pPr>
              <a:t>7</a:t>
            </a:fld>
            <a:endParaRPr dirty="0"/>
          </a:p>
        </p:txBody>
      </p:sp>
      <p:sp>
        <p:nvSpPr>
          <p:cNvPr id="20" name="Rectangle 4"/>
          <p:cNvSpPr txBox="1">
            <a:spLocks noChangeArrowheads="1"/>
          </p:cNvSpPr>
          <p:nvPr/>
        </p:nvSpPr>
        <p:spPr bwMode="auto">
          <a:xfrm>
            <a:off x="388556" y="1657769"/>
            <a:ext cx="3358841" cy="783538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cs typeface="Arial" charset="0"/>
              </a:rPr>
              <a:t>Оценка надежности внутреннего финансового контроля</a:t>
            </a:r>
            <a:endParaRPr lang="ru-RU" altLang="ru-RU" sz="16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337518" y="3359682"/>
            <a:ext cx="3374667" cy="599974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Подтверждение достоверности бюджетной отчетности</a:t>
            </a:r>
            <a:endParaRPr lang="ru-RU" altLang="ru-RU" dirty="0">
              <a:solidFill>
                <a:prstClr val="black"/>
              </a:solidFill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337517" y="4913191"/>
            <a:ext cx="3374667" cy="1050877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dirty="0" smtClean="0">
                <a:solidFill>
                  <a:prstClr val="black"/>
                </a:solidFill>
              </a:rPr>
              <a:t>Предложения по повышению эффективности использования бюджетных средств</a:t>
            </a:r>
            <a:endParaRPr lang="ru-RU" altLang="ru-RU" dirty="0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02053" y="6400345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02053" y="2776328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408567" y="1184897"/>
            <a:ext cx="0" cy="5549518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60482" y="734351"/>
            <a:ext cx="1651819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FFFF"/>
                </a:solidFill>
              </a:rPr>
              <a:t>Предлагается</a:t>
            </a:r>
          </a:p>
          <a:p>
            <a:pPr algn="ctr"/>
            <a:r>
              <a:rPr lang="ru-RU" sz="1600" b="1" i="1" dirty="0">
                <a:solidFill>
                  <a:srgbClr val="FFFFFF"/>
                </a:solidFill>
              </a:rPr>
              <a:t>к</a:t>
            </a:r>
            <a:r>
              <a:rPr lang="ru-RU" sz="1600" b="1" i="1" dirty="0" smtClean="0">
                <a:solidFill>
                  <a:srgbClr val="FFFFFF"/>
                </a:solidFill>
              </a:rPr>
              <a:t> обсуждению</a:t>
            </a:r>
            <a:endParaRPr lang="ru-RU" sz="1600" b="1" i="1" dirty="0">
              <a:solidFill>
                <a:srgbClr val="FFFF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24972" y="892409"/>
            <a:ext cx="1651819" cy="33855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FFFF"/>
                </a:solidFill>
              </a:rPr>
              <a:t>Изменения</a:t>
            </a:r>
            <a:endParaRPr lang="ru-RU" sz="1600" b="1" i="1" dirty="0">
              <a:solidFill>
                <a:srgbClr val="FFFFFF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02053" y="4453715"/>
            <a:ext cx="7079226" cy="0"/>
          </a:xfrm>
          <a:prstGeom prst="line">
            <a:avLst/>
          </a:prstGeom>
          <a:ln w="28575">
            <a:solidFill>
              <a:srgbClr val="00602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4"/>
          <p:cNvSpPr txBox="1">
            <a:spLocks noChangeArrowheads="1"/>
          </p:cNvSpPr>
          <p:nvPr/>
        </p:nvSpPr>
        <p:spPr bwMode="auto">
          <a:xfrm>
            <a:off x="5206972" y="1657769"/>
            <a:ext cx="3358841" cy="783538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cs typeface="Arial" charset="0"/>
              </a:rPr>
              <a:t>Предложения по повышению </a:t>
            </a:r>
            <a:r>
              <a:rPr lang="ru-RU" altLang="ru-RU" sz="1600" dirty="0" smtClean="0">
                <a:solidFill>
                  <a:prstClr val="black"/>
                </a:solidFill>
                <a:cs typeface="Arial" charset="0"/>
              </a:rPr>
              <a:t>надежности внутреннего финансового контроля</a:t>
            </a:r>
            <a:endParaRPr lang="ru-RU" altLang="ru-RU" sz="16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" name="Rectangle 4"/>
          <p:cNvSpPr txBox="1">
            <a:spLocks noChangeArrowheads="1"/>
          </p:cNvSpPr>
          <p:nvPr/>
        </p:nvSpPr>
        <p:spPr bwMode="auto">
          <a:xfrm>
            <a:off x="5206972" y="4913191"/>
            <a:ext cx="3374667" cy="1050877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ctr" eaLnBrk="0" hangingPunct="0">
              <a:buClrTx/>
              <a:buFontTx/>
              <a:buNone/>
              <a:defRPr sz="16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r>
              <a:rPr lang="ru-RU" altLang="ru-RU" b="0" dirty="0" smtClean="0">
                <a:solidFill>
                  <a:prstClr val="black"/>
                </a:solidFill>
              </a:rPr>
              <a:t>Предложения по повышению эффективности использования бюджетных средств</a:t>
            </a:r>
            <a:endParaRPr lang="ru-RU" altLang="ru-RU" b="0" dirty="0">
              <a:solidFill>
                <a:prstClr val="black"/>
              </a:solidFill>
            </a:endParaRPr>
          </a:p>
        </p:txBody>
      </p:sp>
      <p:sp>
        <p:nvSpPr>
          <p:cNvPr id="26" name="Rectangle 4"/>
          <p:cNvSpPr txBox="1">
            <a:spLocks noChangeArrowheads="1"/>
          </p:cNvSpPr>
          <p:nvPr/>
        </p:nvSpPr>
        <p:spPr bwMode="auto">
          <a:xfrm>
            <a:off x="5222798" y="3002507"/>
            <a:ext cx="3358841" cy="1132765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 sz="2800">
                <a:solidFill>
                  <a:schemeClr val="tx1"/>
                </a:solidFill>
                <a:latin typeface="Arial" charset="0"/>
              </a:defRPr>
            </a:lvl1pPr>
            <a:lvl2pPr marL="657225" indent="-246063" eaLnBrk="0" hangingPunct="0">
              <a:spcBef>
                <a:spcPts val="300"/>
              </a:spcBef>
              <a:buClr>
                <a:schemeClr val="accent2"/>
              </a:buClr>
              <a:buFont typeface="Georgia" pitchFamily="18" charset="0"/>
              <a:buChar char="▫"/>
              <a:defRPr sz="2600">
                <a:solidFill>
                  <a:schemeClr val="accent2"/>
                </a:solidFill>
                <a:latin typeface="Arial" charset="0"/>
              </a:defRPr>
            </a:lvl2pPr>
            <a:lvl3pPr marL="922338" indent="-21907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accent1"/>
                </a:solidFill>
                <a:latin typeface="Arial" charset="0"/>
              </a:defRPr>
            </a:lvl3pPr>
            <a:lvl4pPr marL="1179513" indent="-200025" eaLnBrk="0" hangingPunct="0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Char char=""/>
              <a:defRPr sz="2200">
                <a:solidFill>
                  <a:schemeClr val="accent1"/>
                </a:solidFill>
                <a:latin typeface="Arial" charset="0"/>
              </a:defRPr>
            </a:lvl4pPr>
            <a:lvl5pPr marL="1389063" indent="-182563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>
                <a:solidFill>
                  <a:srgbClr val="A04DA3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cs typeface="Arial" charset="0"/>
              </a:rPr>
              <a:t>Предложения по обеспечению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ru-RU" altLang="ru-RU" sz="1600" b="1" dirty="0" smtClean="0">
                <a:solidFill>
                  <a:prstClr val="black"/>
                </a:solidFill>
                <a:cs typeface="Arial" charset="0"/>
              </a:rPr>
              <a:t>соблюдения порядка ведения бюджетного учета и отчетности</a:t>
            </a:r>
            <a:endParaRPr lang="ru-RU" altLang="ru-RU" sz="160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3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3_Городская">
  <a:themeElements>
    <a:clrScheme name="MF">
      <a:dk1>
        <a:sysClr val="windowText" lastClr="000000"/>
      </a:dk1>
      <a:lt1>
        <a:srgbClr val="EDEDE3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F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>
        <a:noFill/>
        <a:ln>
          <a:tailEnd type="arrow"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108860</TotalTime>
  <Words>264</Words>
  <Application>Microsoft Office PowerPoint</Application>
  <PresentationFormat>Экран (4:3)</PresentationFormat>
  <Paragraphs>74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1_Тема Office</vt:lpstr>
      <vt:lpstr>23_Городская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Россия-2020: Концепция обеспечения экономического лидерства</dc:title>
  <dc:creator>ШММ</dc:creator>
  <cp:lastModifiedBy>БЫЧКОВ СТАНИСЛАВ СЕРГЕЕВИЧ</cp:lastModifiedBy>
  <cp:revision>5878</cp:revision>
  <cp:lastPrinted>2015-09-29T10:52:56Z</cp:lastPrinted>
  <dcterms:modified xsi:type="dcterms:W3CDTF">2018-05-29T06:17:23Z</dcterms:modified>
</cp:coreProperties>
</file>