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98" r:id="rId1"/>
  </p:sldMasterIdLst>
  <p:notesMasterIdLst>
    <p:notesMasterId r:id="rId8"/>
  </p:notesMasterIdLst>
  <p:handoutMasterIdLst>
    <p:handoutMasterId r:id="rId9"/>
  </p:handoutMasterIdLst>
  <p:sldIdLst>
    <p:sldId id="3176" r:id="rId2"/>
    <p:sldId id="3283" r:id="rId3"/>
    <p:sldId id="3284" r:id="rId4"/>
    <p:sldId id="3285" r:id="rId5"/>
    <p:sldId id="3286" r:id="rId6"/>
    <p:sldId id="3287" r:id="rId7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E07FC1-3603-4DB8-BDF4-0F18C0B56F58}">
          <p14:sldIdLst>
            <p14:sldId id="3176"/>
            <p14:sldId id="3283"/>
            <p14:sldId id="3284"/>
            <p14:sldId id="3285"/>
            <p14:sldId id="3286"/>
            <p14:sldId id="328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498">
          <p15:clr>
            <a:srgbClr val="A4A3A4"/>
          </p15:clr>
        </p15:guide>
        <p15:guide id="3" orient="horz" pos="720">
          <p15:clr>
            <a:srgbClr val="A4A3A4"/>
          </p15:clr>
        </p15:guide>
        <p15:guide id="4" pos="162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772">
          <p15:clr>
            <a:srgbClr val="A4A3A4"/>
          </p15:clr>
        </p15:guide>
        <p15:guide id="7" orient="horz" pos="2575">
          <p15:clr>
            <a:srgbClr val="A4A3A4"/>
          </p15:clr>
        </p15:guide>
        <p15:guide id="8" orient="horz" pos="2528">
          <p15:clr>
            <a:srgbClr val="A4A3A4"/>
          </p15:clr>
        </p15:guide>
        <p15:guide id="9" orient="horz" pos="830">
          <p15:clr>
            <a:srgbClr val="A4A3A4"/>
          </p15:clr>
        </p15:guide>
        <p15:guide id="10" orient="horz" pos="2251">
          <p15:clr>
            <a:srgbClr val="A4A3A4"/>
          </p15:clr>
        </p15:guide>
        <p15:guide id="11" orient="horz" pos="4002">
          <p15:clr>
            <a:srgbClr val="A4A3A4"/>
          </p15:clr>
        </p15:guide>
        <p15:guide id="12" orient="horz" pos="497">
          <p15:clr>
            <a:srgbClr val="A4A3A4"/>
          </p15:clr>
        </p15:guide>
        <p15:guide id="13" orient="horz" pos="4085">
          <p15:clr>
            <a:srgbClr val="A4A3A4"/>
          </p15:clr>
        </p15:guide>
        <p15:guide id="14" orient="horz" pos="504">
          <p15:clr>
            <a:srgbClr val="A4A3A4"/>
          </p15:clr>
        </p15:guide>
        <p15:guide id="15" pos="2738">
          <p15:clr>
            <a:srgbClr val="A4A3A4"/>
          </p15:clr>
        </p15:guide>
        <p15:guide id="16" pos="3028">
          <p15:clr>
            <a:srgbClr val="A4A3A4"/>
          </p15:clr>
        </p15:guide>
        <p15:guide id="17" pos="5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 userDrawn="1">
          <p15:clr>
            <a:srgbClr val="A4A3A4"/>
          </p15:clr>
        </p15:guide>
        <p15:guide id="2" pos="2140" userDrawn="1">
          <p15:clr>
            <a:srgbClr val="A4A3A4"/>
          </p15:clr>
        </p15:guide>
        <p15:guide id="3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2B"/>
    <a:srgbClr val="FFFFFF"/>
    <a:srgbClr val="0033CC"/>
    <a:srgbClr val="D42B1E"/>
    <a:srgbClr val="FFFFCC"/>
    <a:srgbClr val="FF3300"/>
    <a:srgbClr val="E4E4D5"/>
    <a:srgbClr val="808080"/>
    <a:srgbClr val="F8F8F8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9771" autoAdjust="0"/>
  </p:normalViewPr>
  <p:slideViewPr>
    <p:cSldViewPr>
      <p:cViewPr>
        <p:scale>
          <a:sx n="70" d="100"/>
          <a:sy n="70" d="100"/>
        </p:scale>
        <p:origin x="-408" y="-402"/>
      </p:cViewPr>
      <p:guideLst>
        <p:guide orient="horz" pos="2160"/>
        <p:guide orient="horz" pos="498"/>
        <p:guide orient="horz" pos="720"/>
        <p:guide orient="horz" pos="772"/>
        <p:guide orient="horz" pos="2575"/>
        <p:guide orient="horz" pos="2528"/>
        <p:guide orient="horz" pos="830"/>
        <p:guide orient="horz" pos="2251"/>
        <p:guide orient="horz" pos="4002"/>
        <p:guide orient="horz" pos="497"/>
        <p:guide orient="horz" pos="4085"/>
        <p:guide orient="horz" pos="504"/>
        <p:guide pos="162"/>
        <p:guide pos="2880"/>
        <p:guide pos="2738"/>
        <p:guide pos="3028"/>
        <p:guide pos="5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3750" y="-96"/>
      </p:cViewPr>
      <p:guideLst>
        <p:guide orient="horz" pos="3110"/>
        <p:guide pos="214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Верхний колонтитул 1"/>
          <p:cNvSpPr>
            <a:spLocks noGrp="1"/>
          </p:cNvSpPr>
          <p:nvPr/>
        </p:nvSpPr>
        <p:spPr bwMode="auto">
          <a:xfrm>
            <a:off x="21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7" rIns="87276" bIns="43637"/>
          <a:lstStyle/>
          <a:p>
            <a:endParaRPr lang="ru-RU" sz="1200" dirty="0">
              <a:latin typeface="Arial" charset="0"/>
            </a:endParaRPr>
          </a:p>
        </p:txBody>
      </p:sp>
      <p:sp>
        <p:nvSpPr>
          <p:cNvPr id="138243" name="Дата 2"/>
          <p:cNvSpPr>
            <a:spLocks noGrp="1"/>
          </p:cNvSpPr>
          <p:nvPr/>
        </p:nvSpPr>
        <p:spPr bwMode="auto">
          <a:xfrm>
            <a:off x="3849700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7" rIns="87276" bIns="43637"/>
          <a:lstStyle/>
          <a:p>
            <a:pPr eaLnBrk="0" hangingPunct="0"/>
            <a:fld id="{62E253D1-6A1E-4660-9DED-105B9665E096}" type="datetime1">
              <a:rPr lang="ru-RU"/>
              <a:pPr eaLnBrk="0" hangingPunct="0"/>
              <a:t>29.05.2018</a:t>
            </a:fld>
            <a:endParaRPr lang="ru-RU" dirty="0"/>
          </a:p>
        </p:txBody>
      </p:sp>
      <p:sp>
        <p:nvSpPr>
          <p:cNvPr id="138244" name="Нижний колонтитул 3"/>
          <p:cNvSpPr>
            <a:spLocks noGrp="1"/>
          </p:cNvSpPr>
          <p:nvPr/>
        </p:nvSpPr>
        <p:spPr bwMode="auto">
          <a:xfrm>
            <a:off x="21" y="9378505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7" rIns="87276" bIns="43637" anchor="b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723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21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t" anchorCtr="0" compatLnSpc="1">
            <a:prstTxWarp prst="textNoShape">
              <a:avLst/>
            </a:prstTxWarp>
          </a:bodyPr>
          <a:lstStyle>
            <a:lvl1pPr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2947" name="Дата 2"/>
          <p:cNvSpPr>
            <a:spLocks noGrp="1"/>
          </p:cNvSpPr>
          <p:nvPr>
            <p:ph type="dt" idx="1"/>
          </p:nvPr>
        </p:nvSpPr>
        <p:spPr bwMode="auto">
          <a:xfrm>
            <a:off x="3849700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t" anchorCtr="0" compatLnSpc="1">
            <a:prstTxWarp prst="textNoShape">
              <a:avLst/>
            </a:prstTxWarp>
          </a:bodyPr>
          <a:lstStyle>
            <a:lvl1pPr algn="r"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DC0DB30-1666-49FE-B39A-362353CF4583}" type="datetimeFigureOut">
              <a:rPr lang="ru-RU"/>
              <a:pPr>
                <a:defRPr/>
              </a:pPr>
              <a:t>29.05.2018</a:t>
            </a:fld>
            <a:endParaRPr lang="ru-RU" dirty="0"/>
          </a:p>
        </p:txBody>
      </p:sp>
      <p:sp>
        <p:nvSpPr>
          <p:cNvPr id="89092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55675" y="736600"/>
            <a:ext cx="4943475" cy="37068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9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63" y="4689251"/>
            <a:ext cx="5438775" cy="4447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2950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21" y="9378505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b" anchorCtr="0" compatLnSpc="1">
            <a:prstTxWarp prst="textNoShape">
              <a:avLst/>
            </a:prstTxWarp>
          </a:bodyPr>
          <a:lstStyle>
            <a:lvl1pPr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2951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700" y="9378505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b" anchorCtr="0" compatLnSpc="1">
            <a:prstTxWarp prst="textNoShape">
              <a:avLst/>
            </a:prstTxWarp>
          </a:bodyPr>
          <a:lstStyle>
            <a:lvl1pPr algn="r"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4DF7488-F959-4354-8519-2DD858B41BD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5651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2100" y="71438"/>
            <a:ext cx="6213475" cy="46593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xfrm>
            <a:off x="103387" y="4789666"/>
            <a:ext cx="6613149" cy="50845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287509" algn="just">
              <a:spcAft>
                <a:spcPts val="299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920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6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4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12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2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Calibri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>
                <a:solidFill>
                  <a:srgbClr val="DBDBE9"/>
                </a:solidFill>
                <a:latin typeface="Calibri"/>
              </a:rPr>
              <a:t>]</a:t>
            </a:r>
            <a:endParaRPr lang="ru-RU">
              <a:solidFill>
                <a:srgbClr val="DBDBE9"/>
              </a:solidFill>
              <a:latin typeface="Calibri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5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5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2" y="-1585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5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6" y="-785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2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Calibri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>
                <a:solidFill>
                  <a:srgbClr val="DBDBE9"/>
                </a:solidFill>
                <a:latin typeface="Calibri"/>
              </a:rPr>
              <a:t>]</a:t>
            </a:r>
            <a:endParaRPr lang="ru-RU">
              <a:solidFill>
                <a:srgbClr val="DBDBE9"/>
              </a:solidFill>
              <a:latin typeface="Calibri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999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1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5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Trebuchet MS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Trebuchet MS"/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>
                <a:solidFill>
                  <a:prstClr val="black">
                    <a:tint val="75000"/>
                  </a:prstClr>
                </a:solidFill>
                <a:latin typeface="Trebuchet MS"/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pic>
        <p:nvPicPr>
          <p:cNvPr id="25" name="Picture 11" descr="MF_emblema [Converted]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19050"/>
            <a:ext cx="38735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Дата 2"/>
          <p:cNvSpPr>
            <a:spLocks noGrp="1"/>
          </p:cNvSpPr>
          <p:nvPr>
            <p:ph type="dt" sz="half" idx="10"/>
          </p:nvPr>
        </p:nvSpPr>
        <p:spPr>
          <a:xfrm>
            <a:off x="7451728" y="6356350"/>
            <a:ext cx="1423987" cy="234950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endParaRPr lang="ru-RU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6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43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39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18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02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5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3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3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99" r:id="rId1"/>
    <p:sldLayoutId id="2147485400" r:id="rId2"/>
    <p:sldLayoutId id="2147485401" r:id="rId3"/>
    <p:sldLayoutId id="2147485402" r:id="rId4"/>
    <p:sldLayoutId id="2147485403" r:id="rId5"/>
    <p:sldLayoutId id="2147485404" r:id="rId6"/>
    <p:sldLayoutId id="2147485405" r:id="rId7"/>
    <p:sldLayoutId id="2147485406" r:id="rId8"/>
    <p:sldLayoutId id="2147485407" r:id="rId9"/>
    <p:sldLayoutId id="2147485408" r:id="rId10"/>
    <p:sldLayoutId id="2147485409" r:id="rId11"/>
    <p:sldLayoutId id="2147485411" r:id="rId12"/>
    <p:sldLayoutId id="2147485412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59166" y="81647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1742" y="401277"/>
            <a:ext cx="2111375" cy="2312988"/>
          </a:xfrm>
          <a:prstGeom prst="rect">
            <a:avLst/>
          </a:prstGeom>
          <a:effectLst>
            <a:outerShdw blurRad="114300" dist="114300" dir="189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13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4" y="5041905"/>
            <a:ext cx="8962292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21980" y="3732058"/>
            <a:ext cx="914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Подходы к организации внутреннего финансового аудита </a:t>
            </a:r>
            <a:r>
              <a:rPr lang="ru-RU" sz="24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организационной </a:t>
            </a:r>
            <a:r>
              <a:rPr lang="ru-RU" sz="24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независимости </a:t>
            </a:r>
            <a:endParaRPr lang="ru-RU" sz="2400" b="1" dirty="0" smtClean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субъекта ВФА</a:t>
            </a:r>
            <a:endParaRPr lang="ru-RU" sz="2400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81887" y="816478"/>
            <a:ext cx="51668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КОКАРЕВ А.И. </a:t>
            </a:r>
            <a:endParaRPr lang="ru-RU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b="1" dirty="0" smtClean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 Департамента бюджетной методологии и финансовой отчетности в государственном секторе Минфина России </a:t>
            </a:r>
            <a:endParaRPr lang="ru-RU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582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842" y="450082"/>
            <a:ext cx="8447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о независимости субъекта </a:t>
            </a:r>
            <a:r>
              <a:rPr lang="ru-RU" sz="20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ВФА</a:t>
            </a:r>
            <a:endParaRPr lang="ru-RU" sz="2000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8364" y="1443441"/>
            <a:ext cx="8693624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/>
              <a:t>Статья </a:t>
            </a:r>
            <a:r>
              <a:rPr lang="ru-RU" sz="1700" b="1" dirty="0" smtClean="0"/>
              <a:t>160.2-1 БК РФ </a:t>
            </a:r>
          </a:p>
          <a:p>
            <a:pPr algn="just"/>
            <a:r>
              <a:rPr lang="ru-RU" sz="1700" dirty="0" smtClean="0"/>
              <a:t>…</a:t>
            </a:r>
            <a:endParaRPr lang="ru-RU" sz="1700" dirty="0"/>
          </a:p>
          <a:p>
            <a:pPr algn="just"/>
            <a:r>
              <a:rPr lang="ru-RU" sz="1700" dirty="0"/>
              <a:t>4. Главные администраторы (администраторы) </a:t>
            </a:r>
            <a:r>
              <a:rPr lang="ru-RU" sz="1700" dirty="0" smtClean="0"/>
              <a:t>бюджетных средств </a:t>
            </a:r>
            <a:br>
              <a:rPr lang="ru-RU" sz="1700" dirty="0" smtClean="0"/>
            </a:br>
            <a:r>
              <a:rPr lang="ru-RU" sz="1700" dirty="0" smtClean="0"/>
              <a:t>(их </a:t>
            </a:r>
            <a:r>
              <a:rPr lang="ru-RU" sz="1700" dirty="0"/>
              <a:t>уполномоченные должностные лица) осуществляют </a:t>
            </a:r>
            <a:r>
              <a:rPr lang="ru-RU" sz="1700" b="1" dirty="0"/>
              <a:t>на основе функциональной независимости</a:t>
            </a:r>
            <a:r>
              <a:rPr lang="ru-RU" sz="1700" dirty="0"/>
              <a:t> внутренний финансовый аудит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6603" y="3456870"/>
            <a:ext cx="858444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/>
              <a:t>Правила осуществления ВФК и </a:t>
            </a:r>
            <a:r>
              <a:rPr lang="ru-RU" sz="1700" b="1" dirty="0" smtClean="0"/>
              <a:t>ВФА</a:t>
            </a:r>
          </a:p>
          <a:p>
            <a:pPr algn="just"/>
            <a:r>
              <a:rPr lang="ru-RU" sz="1700" dirty="0" smtClean="0"/>
              <a:t>(ПП </a:t>
            </a:r>
            <a:r>
              <a:rPr lang="ru-RU" sz="1700" dirty="0"/>
              <a:t>РФ от 17.03.2014 № 193 в ред. от </a:t>
            </a:r>
            <a:r>
              <a:rPr lang="ru-RU" sz="1700" dirty="0" smtClean="0"/>
              <a:t>24.03.2018)</a:t>
            </a:r>
            <a:endParaRPr lang="ru-RU" sz="1700" dirty="0"/>
          </a:p>
          <a:p>
            <a:pPr algn="just"/>
            <a:endParaRPr lang="ru-RU" sz="1700" dirty="0"/>
          </a:p>
          <a:p>
            <a:pPr algn="just"/>
            <a:r>
              <a:rPr lang="ru-RU" sz="1700" dirty="0"/>
              <a:t>28. Внутренний финансовый аудит осуществляется </a:t>
            </a:r>
            <a:r>
              <a:rPr lang="ru-RU" sz="1700" dirty="0" smtClean="0"/>
              <a:t>субъектом </a:t>
            </a:r>
            <a:r>
              <a:rPr lang="ru-RU" sz="1700" dirty="0"/>
              <a:t>внутреннего финансового </a:t>
            </a:r>
            <a:r>
              <a:rPr lang="ru-RU" sz="1700" dirty="0" smtClean="0"/>
              <a:t>аудита, наделенным полномочиями </a:t>
            </a:r>
            <a:r>
              <a:rPr lang="ru-RU" sz="1700" dirty="0"/>
              <a:t>по осуществлению внутреннего финансового аудита, </a:t>
            </a:r>
            <a:r>
              <a:rPr lang="ru-RU" sz="1700" b="1" dirty="0"/>
              <a:t>на основе функциональной независимости</a:t>
            </a:r>
            <a:r>
              <a:rPr lang="ru-RU" sz="1700" dirty="0"/>
              <a:t>.</a:t>
            </a:r>
          </a:p>
          <a:p>
            <a:pPr algn="just"/>
            <a:r>
              <a:rPr lang="ru-RU" sz="1700" dirty="0"/>
              <a:t>….</a:t>
            </a:r>
          </a:p>
          <a:p>
            <a:pPr algn="just"/>
            <a:r>
              <a:rPr lang="ru-RU" sz="1700" dirty="0"/>
              <a:t>Субъект внутреннего финансового аудита </a:t>
            </a:r>
            <a:r>
              <a:rPr lang="ru-RU" sz="1700" b="1" dirty="0"/>
              <a:t>подчиняется непосредственно и исключительно руководителю</a:t>
            </a:r>
            <a:r>
              <a:rPr lang="ru-RU" sz="1700" dirty="0"/>
              <a:t> главного администратора бюджетных средств, администратора бюджетных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241489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842" y="450082"/>
            <a:ext cx="8447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</a:t>
            </a:r>
            <a:r>
              <a:rPr lang="ru-RU" sz="20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функциональной независимости </a:t>
            </a:r>
            <a:r>
              <a:rPr lang="ru-RU" sz="20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субъекта </a:t>
            </a:r>
            <a:r>
              <a:rPr lang="ru-RU" sz="20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ВФА</a:t>
            </a:r>
            <a:endParaRPr lang="ru-RU" sz="2000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842" y="1082204"/>
            <a:ext cx="8447964" cy="558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/>
              <a:t>Методические рекомендации по осуществлению </a:t>
            </a:r>
            <a:r>
              <a:rPr lang="ru-RU" sz="1700" b="1" dirty="0" smtClean="0"/>
              <a:t>ВФА</a:t>
            </a:r>
          </a:p>
          <a:p>
            <a:pPr algn="just"/>
            <a:r>
              <a:rPr lang="ru-RU" sz="1700" dirty="0" smtClean="0"/>
              <a:t>(</a:t>
            </a:r>
            <a:r>
              <a:rPr lang="ru-RU" sz="1700" dirty="0"/>
              <a:t>приказ МФ от 30.12.2016 № 822)</a:t>
            </a:r>
          </a:p>
          <a:p>
            <a:pPr algn="just"/>
            <a:endParaRPr lang="ru-RU" sz="1700" dirty="0" smtClean="0"/>
          </a:p>
          <a:p>
            <a:pPr algn="just"/>
            <a:r>
              <a:rPr lang="ru-RU" sz="1700" dirty="0" smtClean="0"/>
              <a:t>6. Деятельность </a:t>
            </a:r>
            <a:r>
              <a:rPr lang="ru-RU" sz="1700" dirty="0"/>
              <a:t>субъекта </a:t>
            </a:r>
            <a:r>
              <a:rPr lang="ru-RU" sz="1700" dirty="0" smtClean="0"/>
              <a:t>ВФА основывается </a:t>
            </a:r>
            <a:r>
              <a:rPr lang="ru-RU" sz="1700" dirty="0"/>
              <a:t>на </a:t>
            </a:r>
            <a:r>
              <a:rPr lang="ru-RU" sz="1700" dirty="0" smtClean="0"/>
              <a:t>принципах … независимости…</a:t>
            </a:r>
          </a:p>
          <a:p>
            <a:pPr algn="just"/>
            <a:r>
              <a:rPr lang="ru-RU" sz="1700" b="1" dirty="0"/>
              <a:t>П</a:t>
            </a:r>
            <a:r>
              <a:rPr lang="ru-RU" sz="1700" b="1" dirty="0" smtClean="0"/>
              <a:t>ринцип </a:t>
            </a:r>
            <a:r>
              <a:rPr lang="ru-RU" sz="1700" b="1" dirty="0"/>
              <a:t>независимости </a:t>
            </a:r>
            <a:r>
              <a:rPr lang="ru-RU" sz="1700" dirty="0"/>
              <a:t>означает отсутствие условий, которые создают угрозу способности субъекта внутреннего финансового аудита беспристрастно и объективно выполнять свои обязанности</a:t>
            </a:r>
            <a:r>
              <a:rPr lang="ru-RU" sz="1700" dirty="0" smtClean="0"/>
              <a:t>.</a:t>
            </a:r>
          </a:p>
          <a:p>
            <a:pPr algn="just"/>
            <a:endParaRPr lang="ru-RU" sz="1700" dirty="0" smtClean="0"/>
          </a:p>
          <a:p>
            <a:pPr algn="just">
              <a:spcAft>
                <a:spcPts val="500"/>
              </a:spcAft>
            </a:pPr>
            <a:r>
              <a:rPr lang="ru-RU" sz="1700" dirty="0"/>
              <a:t>12. В целях обеспечения принципа независимости аудиторские проверки организуют и осуществляют должностные лица, которые: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700" dirty="0"/>
              <a:t>не </a:t>
            </a:r>
            <a:r>
              <a:rPr lang="ru-RU" sz="1700" dirty="0" smtClean="0"/>
              <a:t>участвуют в </a:t>
            </a:r>
            <a:r>
              <a:rPr lang="ru-RU" sz="1700" dirty="0"/>
              <a:t>организации и выполнении проверяемых </a:t>
            </a:r>
            <a:r>
              <a:rPr lang="ru-RU" sz="1700" dirty="0" smtClean="0"/>
              <a:t>ВБП объекта </a:t>
            </a:r>
            <a:r>
              <a:rPr lang="ru-RU" sz="1700" dirty="0"/>
              <a:t>аудита в текущем периоде</a:t>
            </a:r>
            <a:r>
              <a:rPr lang="ru-RU" sz="1700" dirty="0" smtClean="0"/>
              <a:t>;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700" dirty="0"/>
              <a:t>н</a:t>
            </a:r>
            <a:r>
              <a:rPr lang="ru-RU" sz="1700" dirty="0" smtClean="0"/>
              <a:t>е участвовали </a:t>
            </a:r>
            <a:r>
              <a:rPr lang="ru-RU" sz="1700" dirty="0"/>
              <a:t>в организации и выполнении проверяемых ВБП объекта аудита </a:t>
            </a:r>
            <a:r>
              <a:rPr lang="ru-RU" sz="1700" dirty="0" smtClean="0"/>
              <a:t>в </a:t>
            </a:r>
            <a:r>
              <a:rPr lang="ru-RU" sz="1700" dirty="0"/>
              <a:t>течение проверяемого периода и года, предшествующего проверяемому периоду;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700" dirty="0"/>
              <a:t>не имеют родства или свойства с руководителем и другими должностными лицами </a:t>
            </a:r>
            <a:r>
              <a:rPr lang="ru-RU" sz="1700" dirty="0" smtClean="0"/>
              <a:t>ГАБС (АБС), </a:t>
            </a:r>
            <a:r>
              <a:rPr lang="ru-RU" sz="1700" dirty="0"/>
              <a:t>организующими и выполняющими проверяемые </a:t>
            </a:r>
            <a:r>
              <a:rPr lang="ru-RU" sz="1700" dirty="0" smtClean="0"/>
              <a:t>ВБП;</a:t>
            </a:r>
            <a:endParaRPr lang="ru-RU" sz="1700" dirty="0"/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700" dirty="0"/>
              <a:t>не имеют иного конфликта интересов, создающего угрозу способности беспристрастно и объективно выполнять обязанности в ходе проведения аудиторской проверки</a:t>
            </a:r>
            <a:r>
              <a:rPr lang="ru-RU" sz="1700" dirty="0" smtClean="0"/>
              <a:t>.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185932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842" y="381842"/>
            <a:ext cx="844796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</a:t>
            </a:r>
            <a:r>
              <a:rPr lang="ru-RU" sz="17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организационной независимости </a:t>
            </a:r>
            <a:r>
              <a:rPr lang="ru-RU" sz="17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субъекта </a:t>
            </a:r>
            <a:r>
              <a:rPr lang="ru-RU" sz="17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ВФА</a:t>
            </a:r>
            <a:endParaRPr lang="ru-RU" sz="1700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848016"/>
            <a:ext cx="7992888" cy="928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/>
              <a:t>Пункт 28 Правил </a:t>
            </a:r>
            <a:r>
              <a:rPr lang="ru-RU" sz="1700" b="1" dirty="0"/>
              <a:t>осуществления ВФК и ВФА</a:t>
            </a:r>
          </a:p>
          <a:p>
            <a:pPr algn="ctr">
              <a:spcAft>
                <a:spcPts val="400"/>
              </a:spcAft>
            </a:pPr>
            <a:r>
              <a:rPr lang="ru-RU" sz="1700" dirty="0"/>
              <a:t>(ПП РФ от 17.03.2014 № 193 в ред. от </a:t>
            </a:r>
            <a:r>
              <a:rPr lang="ru-RU" sz="1700" dirty="0" smtClean="0"/>
              <a:t>24.03.2018)</a:t>
            </a:r>
          </a:p>
          <a:p>
            <a:pPr algn="ctr">
              <a:spcAft>
                <a:spcPts val="400"/>
              </a:spcAft>
            </a:pPr>
            <a:r>
              <a:rPr lang="ru-RU" sz="1700" dirty="0" smtClean="0"/>
              <a:t>Субъект </a:t>
            </a:r>
            <a:r>
              <a:rPr lang="ru-RU" sz="1700" dirty="0" smtClean="0"/>
              <a:t>внутреннего </a:t>
            </a:r>
            <a:r>
              <a:rPr lang="ru-RU" sz="1700" dirty="0"/>
              <a:t>финансового </a:t>
            </a:r>
            <a:r>
              <a:rPr lang="ru-RU" sz="1700" dirty="0" smtClean="0"/>
              <a:t>аудита</a:t>
            </a:r>
            <a:endParaRPr lang="ru-RU" sz="17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03287" y="2247247"/>
            <a:ext cx="877679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/>
              <a:t>Структурное подразделение</a:t>
            </a:r>
            <a:r>
              <a:rPr lang="ru-RU" sz="1700" b="1" dirty="0"/>
              <a:t>  </a:t>
            </a:r>
            <a:r>
              <a:rPr lang="ru-RU" sz="1700" b="1" dirty="0" smtClean="0"/>
              <a:t>      и </a:t>
            </a:r>
            <a:r>
              <a:rPr lang="ru-RU" sz="1700" b="1" dirty="0"/>
              <a:t>(или) </a:t>
            </a:r>
            <a:r>
              <a:rPr lang="ru-RU" sz="1700" b="1" dirty="0" smtClean="0"/>
              <a:t>      уполномоченное должностное</a:t>
            </a:r>
          </a:p>
          <a:p>
            <a:pPr algn="r"/>
            <a:r>
              <a:rPr lang="ru-RU" sz="1700" b="1" dirty="0" smtClean="0"/>
              <a:t>лицо, работник ГАБС (АБС)</a:t>
            </a:r>
          </a:p>
        </p:txBody>
      </p:sp>
      <p:cxnSp>
        <p:nvCxnSpPr>
          <p:cNvPr id="6" name="Прямая со стрелкой 5"/>
          <p:cNvCxnSpPr>
            <a:stCxn id="3" idx="2"/>
          </p:cNvCxnSpPr>
          <p:nvPr/>
        </p:nvCxnSpPr>
        <p:spPr>
          <a:xfrm flipH="1">
            <a:off x="1907704" y="1776475"/>
            <a:ext cx="2556284" cy="470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63988" y="1772816"/>
            <a:ext cx="2492861" cy="4744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8374" y="2919336"/>
            <a:ext cx="45038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Указ Президента РФ от 19.08.2017 </a:t>
            </a:r>
            <a:r>
              <a:rPr lang="ru-RU" sz="1600" dirty="0"/>
              <a:t>№</a:t>
            </a:r>
            <a:r>
              <a:rPr lang="ru-RU" sz="1600" dirty="0" smtClean="0"/>
              <a:t> </a:t>
            </a:r>
            <a:r>
              <a:rPr lang="ru-RU" sz="1600" dirty="0"/>
              <a:t>381</a:t>
            </a:r>
          </a:p>
          <a:p>
            <a:pPr algn="just"/>
            <a:r>
              <a:rPr lang="ru-RU" sz="1600" dirty="0"/>
              <a:t>"О внесении изменений в некоторые акты Президента </a:t>
            </a:r>
            <a:r>
              <a:rPr lang="ru-RU" sz="1600" dirty="0" smtClean="0"/>
              <a:t>РФ по </a:t>
            </a:r>
            <a:r>
              <a:rPr lang="ru-RU" sz="1600" dirty="0"/>
              <a:t>вопросам федеральной государственной гражданской службы"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374" y="4039515"/>
            <a:ext cx="47021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&lt;***&gt; </a:t>
            </a:r>
            <a:r>
              <a:rPr lang="ru-RU" sz="1600" dirty="0"/>
              <a:t>Должность учреждена для руководства структурными подразделениями федеральных министерств </a:t>
            </a:r>
            <a:r>
              <a:rPr lang="ru-RU" sz="1600" dirty="0" smtClean="0"/>
              <a:t>… </a:t>
            </a:r>
            <a:r>
              <a:rPr lang="ru-RU" sz="1600" b="1" dirty="0"/>
              <a:t>по </a:t>
            </a:r>
            <a:r>
              <a:rPr lang="ru-RU" sz="1600" b="1" dirty="0" smtClean="0"/>
              <a:t>осуществлению ВФА</a:t>
            </a:r>
          </a:p>
          <a:p>
            <a:pPr algn="just"/>
            <a:r>
              <a:rPr lang="ru-RU" sz="1600" dirty="0" smtClean="0"/>
              <a:t>(кадры, защита гос. тайны, мобилизационная подготовка)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8374" y="5452673"/>
            <a:ext cx="48852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Не менее 10 человек в Отделе –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"Методические </a:t>
            </a:r>
            <a:r>
              <a:rPr lang="ru-RU" sz="1600" dirty="0"/>
              <a:t>рекомендации по нормированию численности и формированию организационно-штатной структуры типовых подразделений федеральных органов исполнительной власти"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933614" y="2919893"/>
            <a:ext cx="40464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а) приказ о наделении полномочиями по осуществлению ВФА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33614" y="3643165"/>
            <a:ext cx="4175283" cy="1867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00"/>
              </a:spcAft>
            </a:pPr>
            <a:r>
              <a:rPr lang="ru-RU" sz="1600" dirty="0"/>
              <a:t>б</a:t>
            </a:r>
            <a:r>
              <a:rPr lang="ru-RU" sz="1600" dirty="0" smtClean="0"/>
              <a:t>) изменения в должностной регламент?</a:t>
            </a:r>
          </a:p>
          <a:p>
            <a:pPr algn="just">
              <a:spcAft>
                <a:spcPts val="400"/>
              </a:spcAft>
            </a:pPr>
            <a:r>
              <a:rPr lang="ru-RU" sz="1600" dirty="0" err="1" smtClean="0"/>
              <a:t>пп</a:t>
            </a:r>
            <a:r>
              <a:rPr lang="ru-RU" sz="1600" dirty="0" smtClean="0"/>
              <a:t> к) пункта 4) </a:t>
            </a:r>
            <a:r>
              <a:rPr lang="ru-RU" sz="1600" dirty="0"/>
              <a:t>Указа № </a:t>
            </a:r>
            <a:r>
              <a:rPr lang="ru-RU" sz="1600" dirty="0" smtClean="0"/>
              <a:t>381 – </a:t>
            </a:r>
            <a:br>
              <a:rPr lang="ru-RU" sz="1600" dirty="0" smtClean="0"/>
            </a:br>
            <a:r>
              <a:rPr lang="ru-RU" sz="1600" b="1" dirty="0" smtClean="0"/>
              <a:t>«двойная должность»</a:t>
            </a:r>
            <a:r>
              <a:rPr lang="ru-RU" sz="1600" dirty="0" smtClean="0"/>
              <a:t> в случае, если на федерального государственного гражданского служащего возлагается исполнение функций по осуществлению ВФА.";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933614" y="5586896"/>
            <a:ext cx="40726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в) привлечение специалистов для осуществления ВФА – в порядке ГАБС (АБС) по ВФА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139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101" y="45309"/>
            <a:ext cx="8358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400" b="1" u="sng" dirty="0" smtClean="0">
                <a:solidFill>
                  <a:srgbClr val="0448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ВНУТРЕННЕГО ФИНАНСОВГО АУДИТА В  МИНИСТЕРСТВЕ В 2018 ГОДУ   </a:t>
            </a:r>
            <a:endParaRPr lang="ru-RU" sz="1400" b="1" u="sng" dirty="0">
              <a:solidFill>
                <a:srgbClr val="0448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68879" y="1100941"/>
            <a:ext cx="48375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b="1" dirty="0" smtClean="0">
                <a:solidFill>
                  <a:srgbClr val="04482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учетом положений постановления </a:t>
            </a:r>
            <a:r>
              <a:rPr lang="ru-RU" sz="1200" b="1" dirty="0">
                <a:solidFill>
                  <a:srgbClr val="04482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Правительства </a:t>
            </a:r>
            <a:r>
              <a:rPr lang="ru-RU" sz="1200" b="1" dirty="0" smtClean="0">
                <a:solidFill>
                  <a:srgbClr val="04482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РФ № 193 и Указа </a:t>
            </a:r>
            <a:r>
              <a:rPr lang="ru-RU" sz="1200" b="1" dirty="0">
                <a:solidFill>
                  <a:srgbClr val="04482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Президента РФ </a:t>
            </a:r>
            <a:r>
              <a:rPr lang="ru-RU" sz="1200" b="1" dirty="0" smtClean="0">
                <a:solidFill>
                  <a:srgbClr val="04482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№ 1574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36886" y="2458719"/>
            <a:ext cx="1792281" cy="307777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70292" y="4187292"/>
            <a:ext cx="1296144" cy="60016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36886" y="2973513"/>
            <a:ext cx="1806229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ВФА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55396" y="3405745"/>
            <a:ext cx="1812170" cy="1477328"/>
          </a:xfrm>
          <a:prstGeom prst="rect">
            <a:avLst/>
          </a:prstGeom>
          <a:ln w="9525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анализа качества финансового менеджмента в МФ и подведомственных государственных учреждениях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(планируемое переименование Отдела внутреннего финансового аудита)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5868144" y="2766496"/>
            <a:ext cx="1" cy="2089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7347907" y="2768145"/>
            <a:ext cx="1610802" cy="54705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Уполномоченное лицо</a:t>
            </a:r>
            <a:endParaRPr lang="ru-RU" sz="105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6566436" y="4437112"/>
            <a:ext cx="66294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Равно 11"/>
          <p:cNvSpPr/>
          <p:nvPr/>
        </p:nvSpPr>
        <p:spPr>
          <a:xfrm>
            <a:off x="6829167" y="2975450"/>
            <a:ext cx="433010" cy="225356"/>
          </a:xfrm>
          <a:prstGeom prst="mathEqua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53965" y="2060848"/>
            <a:ext cx="4032298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200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организационной</a:t>
            </a:r>
            <a:r>
              <a:rPr lang="ru-RU" sz="1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независимости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1749261"/>
            <a:ext cx="9144000" cy="23628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306401" y="985096"/>
            <a:ext cx="21558" cy="5829164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06323" y="1256818"/>
            <a:ext cx="410007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b="1" dirty="0" smtClean="0">
                <a:solidFill>
                  <a:srgbClr val="04482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действующая с 01.04.2017 по 01.01.2018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3840" y="2060735"/>
            <a:ext cx="4032298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200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</a:t>
            </a:r>
            <a:r>
              <a:rPr lang="ru-RU" sz="1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независимости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520" y="2496568"/>
            <a:ext cx="1792281" cy="307777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989296" y="2796966"/>
            <a:ext cx="9161" cy="207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0449" y="3530469"/>
            <a:ext cx="179925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ВФА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520" y="3004022"/>
            <a:ext cx="1806229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ДБМиФО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989296" y="3281021"/>
            <a:ext cx="0" cy="2494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Равно 22"/>
          <p:cNvSpPr/>
          <p:nvPr/>
        </p:nvSpPr>
        <p:spPr>
          <a:xfrm>
            <a:off x="2010217" y="3512323"/>
            <a:ext cx="433010" cy="225356"/>
          </a:xfrm>
          <a:prstGeom prst="mathEqua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23682" y="3468913"/>
            <a:ext cx="1648710" cy="400110"/>
          </a:xfrm>
          <a:prstGeom prst="rect">
            <a:avLst/>
          </a:prstGeom>
          <a:ln w="9525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внутреннего финансового </a:t>
            </a:r>
            <a:r>
              <a:rPr lang="ru-RU" sz="1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аудита</a:t>
            </a:r>
            <a:endParaRPr lang="ru-RU" sz="1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961779" y="3807468"/>
            <a:ext cx="6107" cy="2198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6323" y="4043501"/>
            <a:ext cx="2778904" cy="430887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</a:t>
            </a:r>
            <a:endParaRPr lang="ru-RU" sz="10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251520" y="4666300"/>
            <a:ext cx="9161" cy="2530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899592" y="5556411"/>
            <a:ext cx="0" cy="244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42676" y="4660918"/>
            <a:ext cx="3350232" cy="408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600355" y="4474388"/>
            <a:ext cx="0" cy="17056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Левая фигурная скобка 30"/>
          <p:cNvSpPr/>
          <p:nvPr/>
        </p:nvSpPr>
        <p:spPr>
          <a:xfrm rot="16200000">
            <a:off x="1877358" y="4702864"/>
            <a:ext cx="265718" cy="3260210"/>
          </a:xfrm>
          <a:prstGeom prst="leftBrace">
            <a:avLst>
              <a:gd name="adj1" fmla="val 8333"/>
              <a:gd name="adj2" fmla="val 5107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405411" y="6523057"/>
            <a:ext cx="122858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ВФА</a:t>
            </a:r>
            <a:endParaRPr lang="ru-RU" sz="105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7101" y="353782"/>
            <a:ext cx="893439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7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Организационная схема осуществления ВФА в Минфине России с учетом изменений в постановление Правительства </a:t>
            </a:r>
            <a:r>
              <a:rPr lang="ru-RU" sz="17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РФ </a:t>
            </a:r>
            <a:r>
              <a:rPr lang="ru-RU" sz="17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700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-36018" y="982611"/>
            <a:ext cx="9142496" cy="2485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5864028" y="3281021"/>
            <a:ext cx="1942" cy="8912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871397" y="3291029"/>
            <a:ext cx="1279630" cy="9045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249325" y="4850034"/>
            <a:ext cx="1812170" cy="246221"/>
          </a:xfrm>
          <a:prstGeom prst="rect">
            <a:avLst/>
          </a:prstGeom>
          <a:ln w="9525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ДБМ и ФО</a:t>
            </a:r>
            <a:endParaRPr lang="ru-RU" sz="1000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1595775" y="4663871"/>
            <a:ext cx="9161" cy="2530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3588327" y="4660918"/>
            <a:ext cx="9161" cy="2530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3000835" y="4923458"/>
            <a:ext cx="1224136" cy="4835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1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расходов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147660" y="4920099"/>
            <a:ext cx="1484572" cy="4835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1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бюджетная отчетность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4464" y="4920099"/>
            <a:ext cx="923993" cy="4835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1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ВФК 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flipV="1">
            <a:off x="395076" y="5407023"/>
            <a:ext cx="0" cy="15137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395076" y="5549035"/>
            <a:ext cx="3350232" cy="408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3745308" y="5394121"/>
            <a:ext cx="0" cy="15137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1624868" y="5407022"/>
            <a:ext cx="0" cy="15137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203848" y="5561877"/>
            <a:ext cx="0" cy="170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Стрелка вправо с вырезом 47"/>
          <p:cNvSpPr/>
          <p:nvPr/>
        </p:nvSpPr>
        <p:spPr>
          <a:xfrm>
            <a:off x="3975104" y="3995340"/>
            <a:ext cx="1058530" cy="564332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6521548" y="6021851"/>
            <a:ext cx="0" cy="178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Левая фигурная скобка 49"/>
          <p:cNvSpPr/>
          <p:nvPr/>
        </p:nvSpPr>
        <p:spPr>
          <a:xfrm rot="16200000">
            <a:off x="6488334" y="5853163"/>
            <a:ext cx="66428" cy="1481259"/>
          </a:xfrm>
          <a:prstGeom prst="leftBrace">
            <a:avLst>
              <a:gd name="adj1" fmla="val 8333"/>
              <a:gd name="adj2" fmla="val 5107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498650" y="5389913"/>
            <a:ext cx="771642" cy="45880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ВФК </a:t>
            </a:r>
            <a:endParaRPr lang="ru-RU" sz="10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 flipV="1">
            <a:off x="4752059" y="5846642"/>
            <a:ext cx="0" cy="15137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752059" y="5992104"/>
            <a:ext cx="3996405" cy="951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V="1">
            <a:off x="7155469" y="5848718"/>
            <a:ext cx="3438" cy="143386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5792834" y="6200109"/>
            <a:ext cx="1515359" cy="36951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Департаменты Министерства 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5918364" y="6593793"/>
            <a:ext cx="122858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ВФА</a:t>
            </a:r>
            <a:endParaRPr lang="ru-RU" sz="105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 flipV="1">
            <a:off x="8745026" y="5842167"/>
            <a:ext cx="3438" cy="143386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7929461" y="5426264"/>
            <a:ext cx="1201895" cy="45348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расходов</a:t>
            </a:r>
            <a:endParaRPr lang="ru-RU" sz="10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710698" y="5756235"/>
            <a:ext cx="1184146" cy="4835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ФКУ</a:t>
            </a:r>
            <a:endParaRPr lang="ru-RU" sz="10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89577" y="5870285"/>
            <a:ext cx="1515359" cy="36951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Департаменты Министерства </a:t>
            </a: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4752059" y="5189285"/>
            <a:ext cx="399640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6566436" y="5389913"/>
            <a:ext cx="1184942" cy="51432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ФМ</a:t>
            </a:r>
            <a:endParaRPr lang="ru-RU" sz="10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 flipV="1">
            <a:off x="5895697" y="5784923"/>
            <a:ext cx="0" cy="20063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5387216" y="5396251"/>
            <a:ext cx="1099132" cy="470363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05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бюджетная отчетность</a:t>
            </a:r>
            <a:endParaRPr lang="ru-RU" sz="10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5" name="Прямая со стрелкой 64"/>
          <p:cNvCxnSpPr/>
          <p:nvPr/>
        </p:nvCxnSpPr>
        <p:spPr>
          <a:xfrm>
            <a:off x="4752059" y="5189285"/>
            <a:ext cx="0" cy="200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5864028" y="4792838"/>
            <a:ext cx="4117" cy="39644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5864028" y="5193493"/>
            <a:ext cx="0" cy="200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7229383" y="5206394"/>
            <a:ext cx="0" cy="200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8745026" y="5193524"/>
            <a:ext cx="0" cy="200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50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608" y="889392"/>
            <a:ext cx="8723125" cy="333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/>
              <a:t>Пункт </a:t>
            </a:r>
            <a:r>
              <a:rPr lang="ru-RU" sz="1700" b="1" dirty="0" smtClean="0"/>
              <a:t>30 </a:t>
            </a:r>
            <a:r>
              <a:rPr lang="ru-RU" sz="1700" b="1" dirty="0"/>
              <a:t>Правил осуществления ВФК и ВФА</a:t>
            </a:r>
          </a:p>
          <a:p>
            <a:pPr algn="ctr">
              <a:spcAft>
                <a:spcPts val="400"/>
              </a:spcAft>
            </a:pPr>
            <a:r>
              <a:rPr lang="ru-RU" sz="1700" dirty="0"/>
              <a:t>(ПП РФ от 17.03.2014 № 193 в ред. от 24.03.2018</a:t>
            </a:r>
            <a:r>
              <a:rPr lang="ru-RU" sz="1700" dirty="0" smtClean="0"/>
              <a:t>)</a:t>
            </a:r>
          </a:p>
          <a:p>
            <a:pPr algn="ctr">
              <a:spcAft>
                <a:spcPts val="400"/>
              </a:spcAft>
            </a:pPr>
            <a:endParaRPr lang="ru-RU" sz="1700" dirty="0"/>
          </a:p>
          <a:p>
            <a:pPr algn="just"/>
            <a:r>
              <a:rPr lang="ru-RU" sz="1700" dirty="0"/>
              <a:t>30. Структурные подразделения </a:t>
            </a:r>
            <a:r>
              <a:rPr lang="ru-RU" sz="1700" dirty="0" smtClean="0"/>
              <a:t>ГАБС являются </a:t>
            </a:r>
            <a:r>
              <a:rPr lang="ru-RU" sz="1700" dirty="0"/>
              <a:t>объектами </a:t>
            </a:r>
            <a:r>
              <a:rPr lang="ru-RU" sz="1700" dirty="0" smtClean="0"/>
              <a:t>ВФА ГАБС, </a:t>
            </a:r>
            <a:r>
              <a:rPr lang="ru-RU" sz="1700" dirty="0"/>
              <a:t>структурные подразделения </a:t>
            </a:r>
            <a:r>
              <a:rPr lang="ru-RU" sz="1700" dirty="0" smtClean="0"/>
              <a:t>АБС являются </a:t>
            </a:r>
            <a:r>
              <a:rPr lang="ru-RU" sz="1700" dirty="0"/>
              <a:t>объектами </a:t>
            </a:r>
            <a:r>
              <a:rPr lang="ru-RU" sz="1700" dirty="0" smtClean="0"/>
              <a:t>ВФА АБС.</a:t>
            </a:r>
          </a:p>
          <a:p>
            <a:pPr algn="just"/>
            <a:endParaRPr lang="ru-RU" sz="1700" dirty="0" smtClean="0"/>
          </a:p>
          <a:p>
            <a:pPr algn="just"/>
            <a:r>
              <a:rPr lang="ru-RU" sz="1700" dirty="0" smtClean="0"/>
              <a:t>По </a:t>
            </a:r>
            <a:r>
              <a:rPr lang="ru-RU" sz="1700" dirty="0"/>
              <a:t>согласованию с руководителем </a:t>
            </a:r>
            <a:r>
              <a:rPr lang="ru-RU" sz="1700" dirty="0" smtClean="0"/>
              <a:t>ГАБС, </a:t>
            </a:r>
            <a:r>
              <a:rPr lang="ru-RU" sz="1700" dirty="0"/>
              <a:t>в ведении которого находится </a:t>
            </a:r>
            <a:r>
              <a:rPr lang="ru-RU" sz="1700" dirty="0" smtClean="0"/>
              <a:t>АБС, </a:t>
            </a:r>
            <a:r>
              <a:rPr lang="ru-RU" sz="1700" dirty="0"/>
              <a:t>или руководителем другого </a:t>
            </a:r>
            <a:r>
              <a:rPr lang="ru-RU" sz="1700" dirty="0" smtClean="0"/>
              <a:t>АБС, </a:t>
            </a:r>
            <a:r>
              <a:rPr lang="ru-RU" sz="1700" dirty="0"/>
              <a:t>находящимся в ведении того же </a:t>
            </a:r>
            <a:r>
              <a:rPr lang="ru-RU" sz="1700" dirty="0" smtClean="0"/>
              <a:t>ГАБС, </a:t>
            </a:r>
            <a:r>
              <a:rPr lang="ru-RU" sz="1700" dirty="0"/>
              <a:t>структурные подразделения </a:t>
            </a:r>
            <a:r>
              <a:rPr lang="ru-RU" sz="1700" dirty="0" smtClean="0"/>
              <a:t>АБС могут </a:t>
            </a:r>
            <a:r>
              <a:rPr lang="ru-RU" sz="1700" dirty="0"/>
              <a:t>являться объектами </a:t>
            </a:r>
            <a:r>
              <a:rPr lang="ru-RU" sz="1700" dirty="0" smtClean="0"/>
              <a:t>ВФА ГАБС или </a:t>
            </a:r>
            <a:r>
              <a:rPr lang="ru-RU" sz="1700" dirty="0"/>
              <a:t>другого </a:t>
            </a:r>
            <a:r>
              <a:rPr lang="ru-RU" sz="1700" dirty="0" smtClean="0"/>
              <a:t>АБС, </a:t>
            </a:r>
            <a:r>
              <a:rPr lang="ru-RU" sz="1700" dirty="0"/>
              <a:t>находящегося в ведении того же </a:t>
            </a:r>
            <a:r>
              <a:rPr lang="ru-RU" sz="1700" dirty="0" smtClean="0"/>
              <a:t>ГАБС, </a:t>
            </a:r>
            <a:r>
              <a:rPr lang="ru-RU" sz="1700" dirty="0"/>
              <a:t>путем осуществления внутреннего финансового аудита субъектом внутреннего финансового аудита соответствующего </a:t>
            </a:r>
            <a:r>
              <a:rPr lang="ru-RU" sz="1700" dirty="0" smtClean="0"/>
              <a:t>ГАБС (АБС).</a:t>
            </a:r>
            <a:endParaRPr lang="ru-RU" sz="17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7101" y="353782"/>
            <a:ext cx="893439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7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Объекты ВФА и передача полномочий по осуществлению ВФА</a:t>
            </a:r>
            <a:endParaRPr lang="ru-RU" sz="1700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126245" y="4246635"/>
            <a:ext cx="936104" cy="762384"/>
          </a:xfrm>
          <a:prstGeom prst="downArrow">
            <a:avLst>
              <a:gd name="adj1" fmla="val 23757"/>
              <a:gd name="adj2" fmla="val 50000"/>
            </a:avLst>
          </a:prstGeom>
          <a:solidFill>
            <a:srgbClr val="00602B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3861" y="5170899"/>
            <a:ext cx="868087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/>
              <a:t>Соглашение о передаче полномочий по осуществлению ВФА</a:t>
            </a:r>
          </a:p>
          <a:p>
            <a:pPr algn="ctr"/>
            <a:r>
              <a:rPr lang="ru-RU" sz="1700" b="1" dirty="0" smtClean="0"/>
              <a:t/>
            </a:r>
            <a:br>
              <a:rPr lang="ru-RU" sz="1700" b="1" dirty="0" smtClean="0"/>
            </a:br>
            <a:r>
              <a:rPr lang="ru-RU" sz="1700" dirty="0" smtClean="0"/>
              <a:t>Что необходимо добавить/уточнить в проекте соглашения?</a:t>
            </a:r>
            <a:br>
              <a:rPr lang="ru-RU" sz="1700" dirty="0" smtClean="0"/>
            </a:br>
            <a:r>
              <a:rPr lang="ru-RU" sz="1700" dirty="0" smtClean="0"/>
              <a:t>Необходимо ли утвердить типовую форму соглашения в Методике по ВФА ?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70803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108690</TotalTime>
  <Words>616</Words>
  <Application>Microsoft Office PowerPoint</Application>
  <PresentationFormat>Экран (4:3)</PresentationFormat>
  <Paragraphs>84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Россия-2020: Концепция обеспечения экономического лидерства</dc:title>
  <dc:creator>ШММ</dc:creator>
  <cp:lastModifiedBy>Кокарев Алексей Игоревич</cp:lastModifiedBy>
  <cp:revision>5878</cp:revision>
  <cp:lastPrinted>2015-09-29T10:52:56Z</cp:lastPrinted>
  <dcterms:modified xsi:type="dcterms:W3CDTF">2018-05-29T07:06:16Z</dcterms:modified>
</cp:coreProperties>
</file>