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7"/>
  </p:notesMasterIdLst>
  <p:sldIdLst>
    <p:sldId id="262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D2E0"/>
    <a:srgbClr val="EAE9E6"/>
    <a:srgbClr val="C3E8FA"/>
    <a:srgbClr val="5FCBEF"/>
    <a:srgbClr val="F3FCFD"/>
    <a:srgbClr val="60CB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9" autoAdjust="0"/>
    <p:restoredTop sz="84780" autoAdjust="0"/>
  </p:normalViewPr>
  <p:slideViewPr>
    <p:cSldViewPr snapToGrid="0">
      <p:cViewPr varScale="1">
        <p:scale>
          <a:sx n="57" d="100"/>
          <a:sy n="57" d="100"/>
        </p:scale>
        <p:origin x="1531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5D8C24-5BFA-45C9-9F86-E87F4BC40FEF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3CAEFB-62EC-465B-BEF6-E20A849364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463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КУ- является участником бюджетного процесса, финансируются из средств бюджета</a:t>
            </a:r>
          </a:p>
          <a:p>
            <a:r>
              <a:rPr lang="ru-RU" dirty="0"/>
              <a:t>АУ</a:t>
            </a:r>
            <a:r>
              <a:rPr lang="ru-RU" baseline="0" dirty="0"/>
              <a:t> и БУ не являются участниками бюджетного процесса, финансируются из средств юридических лиц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CAEFB-62EC-465B-BEF6-E20A8493643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9485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КУ- является участником бюджетного процесса, финансируются из средств бюджета</a:t>
            </a:r>
          </a:p>
          <a:p>
            <a:r>
              <a:rPr lang="ru-RU" dirty="0"/>
              <a:t>АУ</a:t>
            </a:r>
            <a:r>
              <a:rPr lang="ru-RU" baseline="0" dirty="0"/>
              <a:t> и БУ не являются участниками бюджетного процесса, финансируются из средств юридических лиц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CAEFB-62EC-465B-BEF6-E20A8493643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5562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КУ- является участником бюджетного процесса, финансируются из средств бюджета</a:t>
            </a:r>
          </a:p>
          <a:p>
            <a:r>
              <a:rPr lang="ru-RU" dirty="0"/>
              <a:t>АУ</a:t>
            </a:r>
            <a:r>
              <a:rPr lang="ru-RU" baseline="0" dirty="0"/>
              <a:t> и БУ не являются участниками бюджетного процесса, финансируются из средств юридических лиц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CAEFB-62EC-465B-BEF6-E20A8493643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2589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КУ- является участником бюджетного процесса, финансируются из средств бюджета</a:t>
            </a:r>
          </a:p>
          <a:p>
            <a:r>
              <a:rPr lang="ru-RU" dirty="0"/>
              <a:t>АУ</a:t>
            </a:r>
            <a:r>
              <a:rPr lang="ru-RU" baseline="0" dirty="0"/>
              <a:t> и БУ не являются участниками бюджетного процесса, финансируются из средств юридических лиц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CAEFB-62EC-465B-BEF6-E20A8493643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2754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КУ- является участником бюджетного процесса, финансируются из средств бюджета</a:t>
            </a:r>
          </a:p>
          <a:p>
            <a:r>
              <a:rPr lang="ru-RU" dirty="0"/>
              <a:t>АУ</a:t>
            </a:r>
            <a:r>
              <a:rPr lang="ru-RU" baseline="0" dirty="0"/>
              <a:t> и БУ не являются участниками бюджетного процесса, финансируются из средств юридических лиц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CAEFB-62EC-465B-BEF6-E20A84936431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6628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КУ- является участником бюджетного процесса, финансируются из средств бюджета</a:t>
            </a:r>
          </a:p>
          <a:p>
            <a:r>
              <a:rPr lang="ru-RU" dirty="0"/>
              <a:t>АУ</a:t>
            </a:r>
            <a:r>
              <a:rPr lang="ru-RU" baseline="0" dirty="0"/>
              <a:t> и БУ не являются участниками бюджетного процесса, финансируются из средств юридических лиц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CAEFB-62EC-465B-BEF6-E20A84936431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192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КУ- является участником бюджетного процесса, финансируются из средств бюджета</a:t>
            </a:r>
          </a:p>
          <a:p>
            <a:r>
              <a:rPr lang="ru-RU" dirty="0"/>
              <a:t>АУ</a:t>
            </a:r>
            <a:r>
              <a:rPr lang="ru-RU" baseline="0" dirty="0"/>
              <a:t> и БУ не являются участниками бюджетного процесса, финансируются из средств юридических лиц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CAEFB-62EC-465B-BEF6-E20A8493643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098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КУ- является участником бюджетного процесса, финансируются из средств бюджета</a:t>
            </a:r>
          </a:p>
          <a:p>
            <a:r>
              <a:rPr lang="ru-RU" dirty="0"/>
              <a:t>АУ</a:t>
            </a:r>
            <a:r>
              <a:rPr lang="ru-RU" baseline="0" dirty="0"/>
              <a:t> и БУ не являются участниками бюджетного процесса, финансируются из средств юридических лиц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CAEFB-62EC-465B-BEF6-E20A8493643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543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КУ- является участником бюджетного процесса, финансируются из средств бюджета</a:t>
            </a:r>
          </a:p>
          <a:p>
            <a:r>
              <a:rPr lang="ru-RU" dirty="0"/>
              <a:t>АУ</a:t>
            </a:r>
            <a:r>
              <a:rPr lang="ru-RU" baseline="0" dirty="0"/>
              <a:t> и БУ не являются участниками бюджетного процесса, финансируются из средств юридических лиц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CAEFB-62EC-465B-BEF6-E20A8493643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345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КУ- является участником бюджетного процесса, финансируются из средств бюджета</a:t>
            </a:r>
          </a:p>
          <a:p>
            <a:r>
              <a:rPr lang="ru-RU" dirty="0"/>
              <a:t>АУ</a:t>
            </a:r>
            <a:r>
              <a:rPr lang="ru-RU" baseline="0" dirty="0"/>
              <a:t> и БУ не являются участниками бюджетного процесса, финансируются из средств юридических лиц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CAEFB-62EC-465B-BEF6-E20A8493643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046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КУ- является участником бюджетного процесса, финансируются из средств бюджета</a:t>
            </a:r>
          </a:p>
          <a:p>
            <a:r>
              <a:rPr lang="ru-RU" dirty="0"/>
              <a:t>АУ</a:t>
            </a:r>
            <a:r>
              <a:rPr lang="ru-RU" baseline="0" dirty="0"/>
              <a:t> и БУ не являются участниками бюджетного процесса, финансируются из средств юридических лиц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CAEFB-62EC-465B-BEF6-E20A8493643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05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КУ- является участником бюджетного процесса, финансируются из средств бюджета</a:t>
            </a:r>
          </a:p>
          <a:p>
            <a:r>
              <a:rPr lang="ru-RU" dirty="0"/>
              <a:t>АУ</a:t>
            </a:r>
            <a:r>
              <a:rPr lang="ru-RU" baseline="0" dirty="0"/>
              <a:t> и БУ не являются участниками бюджетного процесса, финансируются из средств юридических лиц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CAEFB-62EC-465B-BEF6-E20A8493643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679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КУ- является участником бюджетного процесса, финансируются из средств бюджета</a:t>
            </a:r>
          </a:p>
          <a:p>
            <a:r>
              <a:rPr lang="ru-RU" dirty="0"/>
              <a:t>АУ</a:t>
            </a:r>
            <a:r>
              <a:rPr lang="ru-RU" baseline="0" dirty="0"/>
              <a:t> и БУ не являются участниками бюджетного процесса, финансируются из средств юридических лиц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CAEFB-62EC-465B-BEF6-E20A8493643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873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КУ- является участником бюджетного процесса, финансируются из средств бюджета</a:t>
            </a:r>
          </a:p>
          <a:p>
            <a:r>
              <a:rPr lang="ru-RU" dirty="0"/>
              <a:t>АУ</a:t>
            </a:r>
            <a:r>
              <a:rPr lang="ru-RU" baseline="0" dirty="0"/>
              <a:t> и БУ не являются участниками бюджетного процесса, финансируются из средств юридических лиц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CAEFB-62EC-465B-BEF6-E20A8493643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532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82258-D279-4515-BDFD-ABBD23794B6E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1FAA4-CF17-48A3-8A39-F0FC60A0C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907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82258-D279-4515-BDFD-ABBD23794B6E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1FAA4-CF17-48A3-8A39-F0FC60A0C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95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82258-D279-4515-BDFD-ABBD23794B6E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1FAA4-CF17-48A3-8A39-F0FC60A0C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197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:\Users\a.degtyarev.CORP\Pictures\МКСКОМ\2\номер страниц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344" y="5577830"/>
            <a:ext cx="7543800" cy="121793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Trebuchet MS" panose="020B0603020202020204" pitchFamily="34" charset="0"/>
              </a:defRPr>
            </a:lvl1pPr>
            <a:lvl2pPr>
              <a:defRPr sz="2000">
                <a:latin typeface="Trebuchet MS" panose="020B0603020202020204" pitchFamily="34" charset="0"/>
              </a:defRPr>
            </a:lvl2pPr>
            <a:lvl3pPr>
              <a:defRPr sz="1800">
                <a:latin typeface="Trebuchet MS" panose="020B0603020202020204" pitchFamily="34" charset="0"/>
              </a:defRPr>
            </a:lvl3pPr>
            <a:lvl4pPr>
              <a:defRPr sz="1600">
                <a:latin typeface="Trebuchet MS" panose="020B0603020202020204" pitchFamily="34" charset="0"/>
              </a:defRPr>
            </a:lvl4pPr>
            <a:lvl5pPr>
              <a:defRPr sz="1600">
                <a:latin typeface="Trebuchet MS" panose="020B0603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03897" y="6430635"/>
            <a:ext cx="20574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481FAA4-CF17-48A3-8A39-F0FC60A0C9C7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 descr="C:\Users\a.degtyarev.CORP\Pictures\МКСКОМ\2\шапка без лого.jpg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6240" cy="144539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  </a:t>
            </a:r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96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82258-D279-4515-BDFD-ABBD23794B6E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1FAA4-CF17-48A3-8A39-F0FC60A0C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408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82258-D279-4515-BDFD-ABBD23794B6E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1FAA4-CF17-48A3-8A39-F0FC60A0C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369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82258-D279-4515-BDFD-ABBD23794B6E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1FAA4-CF17-48A3-8A39-F0FC60A0C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275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82258-D279-4515-BDFD-ABBD23794B6E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1FAA4-CF17-48A3-8A39-F0FC60A0C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88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82258-D279-4515-BDFD-ABBD23794B6E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1FAA4-CF17-48A3-8A39-F0FC60A0C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971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82258-D279-4515-BDFD-ABBD23794B6E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1FAA4-CF17-48A3-8A39-F0FC60A0C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019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82258-D279-4515-BDFD-ABBD23794B6E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1FAA4-CF17-48A3-8A39-F0FC60A0C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29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82258-D279-4515-BDFD-ABBD23794B6E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1FAA4-CF17-48A3-8A39-F0FC60A0C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108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334835" y="1837690"/>
            <a:ext cx="8220974" cy="5373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br>
              <a:rPr lang="ru-RU" sz="1800" dirty="0">
                <a:solidFill>
                  <a:srgbClr val="800000"/>
                </a:solidFill>
              </a:rPr>
            </a:br>
            <a:endParaRPr lang="ru-RU" alt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69109" y="2935077"/>
            <a:ext cx="7886700" cy="61190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latin typeface="Arial (Заголовки)"/>
              </a:rPr>
              <a:t>«Автоматизация внутреннего финансового контроля»</a:t>
            </a:r>
            <a:br>
              <a:rPr lang="ru-RU" sz="2000" b="1" dirty="0">
                <a:latin typeface="Arial (Заголовки)"/>
              </a:rPr>
            </a:b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708578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 rot="5400000">
            <a:off x="4439174" y="-2831173"/>
            <a:ext cx="46800" cy="874175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EFEEEB"/>
              </a:gs>
              <a:gs pos="68000">
                <a:srgbClr val="EAE9E6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46749" y="823234"/>
            <a:ext cx="7886700" cy="611901"/>
          </a:xfrm>
        </p:spPr>
        <p:txBody>
          <a:bodyPr>
            <a:normAutofit/>
          </a:bodyPr>
          <a:lstStyle/>
          <a:p>
            <a:pPr algn="ctr"/>
            <a:r>
              <a:rPr lang="ru-RU" sz="2000" dirty="0"/>
              <a:t>График операций</a:t>
            </a:r>
          </a:p>
        </p:txBody>
      </p:sp>
      <p:cxnSp>
        <p:nvCxnSpPr>
          <p:cNvPr id="11" name="Shape 84"/>
          <p:cNvCxnSpPr/>
          <p:nvPr/>
        </p:nvCxnSpPr>
        <p:spPr>
          <a:xfrm>
            <a:off x="3692470" y="4409980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TextBox 3"/>
          <p:cNvSpPr txBox="1"/>
          <p:nvPr/>
        </p:nvSpPr>
        <p:spPr>
          <a:xfrm>
            <a:off x="781050" y="1681290"/>
            <a:ext cx="8052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карты финансового контроля заполняется график операций, на основании которого генерируются документы проверок "Операции контроля документов"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5012" y="2803416"/>
            <a:ext cx="6051134" cy="32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677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 rot="5400000">
            <a:off x="4439174" y="-2831173"/>
            <a:ext cx="46800" cy="874175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EFEEEB"/>
              </a:gs>
              <a:gs pos="68000">
                <a:srgbClr val="EAE9E6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46749" y="823234"/>
            <a:ext cx="7886700" cy="611901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Операции контроля документов</a:t>
            </a:r>
            <a:endParaRPr lang="ru-RU" sz="2000" dirty="0"/>
          </a:p>
        </p:txBody>
      </p:sp>
      <p:cxnSp>
        <p:nvCxnSpPr>
          <p:cNvPr id="11" name="Shape 84"/>
          <p:cNvCxnSpPr/>
          <p:nvPr/>
        </p:nvCxnSpPr>
        <p:spPr>
          <a:xfrm>
            <a:off x="3692470" y="4409980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TextBox 3"/>
          <p:cNvSpPr txBox="1"/>
          <p:nvPr/>
        </p:nvSpPr>
        <p:spPr>
          <a:xfrm>
            <a:off x="781050" y="1681290"/>
            <a:ext cx="8052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контроля бывает разных видов: периодический и непериодический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5012" y="2808208"/>
            <a:ext cx="6051134" cy="3203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8883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 rot="5400000">
            <a:off x="4439174" y="-2831173"/>
            <a:ext cx="46800" cy="874175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EFEEEB"/>
              </a:gs>
              <a:gs pos="68000">
                <a:srgbClr val="EAE9E6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46749" y="823234"/>
            <a:ext cx="7886700" cy="611901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 непериодический</a:t>
            </a:r>
            <a:endParaRPr lang="ru-RU" sz="2000" dirty="0"/>
          </a:p>
        </p:txBody>
      </p:sp>
      <p:cxnSp>
        <p:nvCxnSpPr>
          <p:cNvPr id="11" name="Shape 84"/>
          <p:cNvCxnSpPr/>
          <p:nvPr/>
        </p:nvCxnSpPr>
        <p:spPr>
          <a:xfrm>
            <a:off x="3692470" y="4409980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TextBox 3"/>
          <p:cNvSpPr txBox="1"/>
          <p:nvPr/>
        </p:nvSpPr>
        <p:spPr>
          <a:xfrm>
            <a:off x="781050" y="1681290"/>
            <a:ext cx="8052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Непериодический вид предполагает, что в документе могут содержаться много разных результатов проверки. Данные заполняются из смежных систем. Пользователь в данном документе указывает ошибки, которые нашел у авторов документа.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0907" y="2808208"/>
            <a:ext cx="6019344" cy="3203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8452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 rot="5400000">
            <a:off x="4439174" y="-2831173"/>
            <a:ext cx="46800" cy="874175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EFEEEB"/>
              </a:gs>
              <a:gs pos="68000">
                <a:srgbClr val="EAE9E6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46749" y="823234"/>
            <a:ext cx="7886700" cy="611901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 периодический</a:t>
            </a:r>
            <a:endParaRPr lang="ru-RU" sz="2000" dirty="0"/>
          </a:p>
        </p:txBody>
      </p:sp>
      <p:cxnSp>
        <p:nvCxnSpPr>
          <p:cNvPr id="11" name="Shape 84"/>
          <p:cNvCxnSpPr/>
          <p:nvPr/>
        </p:nvCxnSpPr>
        <p:spPr>
          <a:xfrm>
            <a:off x="3692470" y="4409980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TextBox 3"/>
          <p:cNvSpPr txBox="1"/>
          <p:nvPr/>
        </p:nvSpPr>
        <p:spPr>
          <a:xfrm>
            <a:off x="781050" y="1681290"/>
            <a:ext cx="8052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Периодический вид предполагает одну операцию в единицу времени. Пользователь так же заполняет данные об ошибках, если таковы имели в автора хозяйственной операции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0907" y="2812856"/>
            <a:ext cx="6019344" cy="3194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5828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 rot="5400000">
            <a:off x="4439174" y="-2831173"/>
            <a:ext cx="46800" cy="874175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EFEEEB"/>
              </a:gs>
              <a:gs pos="68000">
                <a:srgbClr val="EAE9E6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46749" y="823234"/>
            <a:ext cx="7886700" cy="611901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Отчетность</a:t>
            </a:r>
            <a:endParaRPr lang="ru-RU" sz="2000" dirty="0"/>
          </a:p>
        </p:txBody>
      </p:sp>
      <p:cxnSp>
        <p:nvCxnSpPr>
          <p:cNvPr id="11" name="Shape 84"/>
          <p:cNvCxnSpPr/>
          <p:nvPr/>
        </p:nvCxnSpPr>
        <p:spPr>
          <a:xfrm>
            <a:off x="3692470" y="4409980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TextBox 3"/>
          <p:cNvSpPr txBox="1"/>
          <p:nvPr/>
        </p:nvSpPr>
        <p:spPr>
          <a:xfrm>
            <a:off x="781050" y="1681290"/>
            <a:ext cx="8052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заполнения всех документов формируется отчетность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9640" y="2812856"/>
            <a:ext cx="6001877" cy="3194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9236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 rot="5400000">
            <a:off x="4439174" y="-2831173"/>
            <a:ext cx="46800" cy="874175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EFEEEB"/>
              </a:gs>
              <a:gs pos="68000">
                <a:srgbClr val="EAE9E6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46749" y="823234"/>
            <a:ext cx="7886700" cy="611901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Оперативная отчетность</a:t>
            </a:r>
            <a:endParaRPr lang="ru-RU" sz="2000" dirty="0"/>
          </a:p>
        </p:txBody>
      </p:sp>
      <p:cxnSp>
        <p:nvCxnSpPr>
          <p:cNvPr id="11" name="Shape 84"/>
          <p:cNvCxnSpPr/>
          <p:nvPr/>
        </p:nvCxnSpPr>
        <p:spPr>
          <a:xfrm>
            <a:off x="3692470" y="4409980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TextBox 3"/>
          <p:cNvSpPr txBox="1"/>
          <p:nvPr/>
        </p:nvSpPr>
        <p:spPr>
          <a:xfrm>
            <a:off x="781050" y="1681290"/>
            <a:ext cx="8052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системе имеется оперативный отчет по результатам проверки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9640" y="2816610"/>
            <a:ext cx="6001877" cy="318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6576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 rot="5400000">
            <a:off x="4439174" y="-2831173"/>
            <a:ext cx="46800" cy="874175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EFEEEB"/>
              </a:gs>
              <a:gs pos="68000">
                <a:srgbClr val="EAE9E6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46749" y="823234"/>
            <a:ext cx="7886700" cy="611901"/>
          </a:xfrm>
        </p:spPr>
        <p:txBody>
          <a:bodyPr>
            <a:normAutofit/>
          </a:bodyPr>
          <a:lstStyle/>
          <a:p>
            <a:pPr algn="ctr"/>
            <a:r>
              <a:rPr lang="ru-RU" sz="2000" dirty="0"/>
              <a:t>Подсистема финансового контроля</a:t>
            </a:r>
          </a:p>
        </p:txBody>
      </p:sp>
      <p:cxnSp>
        <p:nvCxnSpPr>
          <p:cNvPr id="11" name="Shape 84"/>
          <p:cNvCxnSpPr/>
          <p:nvPr/>
        </p:nvCxnSpPr>
        <p:spPr>
          <a:xfrm>
            <a:off x="3692470" y="4409980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TextBox 3"/>
          <p:cNvSpPr txBox="1"/>
          <p:nvPr/>
        </p:nvSpPr>
        <p:spPr>
          <a:xfrm>
            <a:off x="781050" y="1681290"/>
            <a:ext cx="8052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область финансового контроля находится в подсистеме "Финансовый контроль"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9333" y="2787991"/>
            <a:ext cx="6102494" cy="3243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9273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 rot="5400000">
            <a:off x="4439174" y="-2831173"/>
            <a:ext cx="46800" cy="874175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EFEEEB"/>
              </a:gs>
              <a:gs pos="68000">
                <a:srgbClr val="EAE9E6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46749" y="823234"/>
            <a:ext cx="7886700" cy="611901"/>
          </a:xfrm>
        </p:spPr>
        <p:txBody>
          <a:bodyPr>
            <a:normAutofit/>
          </a:bodyPr>
          <a:lstStyle/>
          <a:p>
            <a:pPr algn="ctr"/>
            <a:r>
              <a:rPr lang="ru-RU" sz="2000" dirty="0"/>
              <a:t>Бюджетные процедуры</a:t>
            </a:r>
          </a:p>
        </p:txBody>
      </p:sp>
      <p:cxnSp>
        <p:nvCxnSpPr>
          <p:cNvPr id="11" name="Shape 84"/>
          <p:cNvCxnSpPr/>
          <p:nvPr/>
        </p:nvCxnSpPr>
        <p:spPr>
          <a:xfrm>
            <a:off x="3692470" y="4409980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TextBox 3"/>
          <p:cNvSpPr txBox="1"/>
          <p:nvPr/>
        </p:nvSpPr>
        <p:spPr>
          <a:xfrm>
            <a:off x="781050" y="1681290"/>
            <a:ext cx="8052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Финансовый контроль обладает иерархией справочной информации: бюджетные процедуры, процессы хозяйственных операций, хозяйственные операции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2919" y="2787991"/>
            <a:ext cx="6095322" cy="3243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7303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 rot="5400000">
            <a:off x="4439174" y="-2831173"/>
            <a:ext cx="46800" cy="874175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EFEEEB"/>
              </a:gs>
              <a:gs pos="68000">
                <a:srgbClr val="EAE9E6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46749" y="823234"/>
            <a:ext cx="7886700" cy="611901"/>
          </a:xfrm>
        </p:spPr>
        <p:txBody>
          <a:bodyPr>
            <a:normAutofit/>
          </a:bodyPr>
          <a:lstStyle/>
          <a:p>
            <a:pPr algn="ctr"/>
            <a:r>
              <a:rPr lang="ru-RU" sz="2000" dirty="0"/>
              <a:t>Процессы хозяйственных операций</a:t>
            </a:r>
          </a:p>
        </p:txBody>
      </p:sp>
      <p:cxnSp>
        <p:nvCxnSpPr>
          <p:cNvPr id="11" name="Shape 84"/>
          <p:cNvCxnSpPr/>
          <p:nvPr/>
        </p:nvCxnSpPr>
        <p:spPr>
          <a:xfrm>
            <a:off x="3692470" y="4409980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TextBox 3"/>
          <p:cNvSpPr txBox="1"/>
          <p:nvPr/>
        </p:nvSpPr>
        <p:spPr>
          <a:xfrm>
            <a:off x="781050" y="1681290"/>
            <a:ext cx="8052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Финансовый контроль обладает иерархией справочной информации: бюджетные процедуры, процессы хозяйственных операций, хозяйственные операции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2919" y="2787991"/>
            <a:ext cx="6095322" cy="324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5851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 rot="5400000">
            <a:off x="4439174" y="-2831173"/>
            <a:ext cx="46800" cy="874175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EFEEEB"/>
              </a:gs>
              <a:gs pos="68000">
                <a:srgbClr val="EAE9E6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46749" y="823234"/>
            <a:ext cx="7886700" cy="611901"/>
          </a:xfrm>
        </p:spPr>
        <p:txBody>
          <a:bodyPr>
            <a:normAutofit/>
          </a:bodyPr>
          <a:lstStyle/>
          <a:p>
            <a:pPr algn="ctr"/>
            <a:r>
              <a:rPr lang="ru-RU" sz="2000" dirty="0"/>
              <a:t>Хозяйственные операции</a:t>
            </a:r>
          </a:p>
        </p:txBody>
      </p:sp>
      <p:cxnSp>
        <p:nvCxnSpPr>
          <p:cNvPr id="11" name="Shape 84"/>
          <p:cNvCxnSpPr/>
          <p:nvPr/>
        </p:nvCxnSpPr>
        <p:spPr>
          <a:xfrm>
            <a:off x="3692470" y="4409980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TextBox 3"/>
          <p:cNvSpPr txBox="1"/>
          <p:nvPr/>
        </p:nvSpPr>
        <p:spPr>
          <a:xfrm>
            <a:off x="781050" y="1681290"/>
            <a:ext cx="8052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Финансовый контроль обладает иерархией справочной информации: бюджетные процедуры, процессы хозяйственных операций, хозяйственные операции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3151" y="2787991"/>
            <a:ext cx="6094858" cy="324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1855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 rot="5400000">
            <a:off x="4439174" y="-2831173"/>
            <a:ext cx="46800" cy="874175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EFEEEB"/>
              </a:gs>
              <a:gs pos="68000">
                <a:srgbClr val="EAE9E6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46749" y="823234"/>
            <a:ext cx="7886700" cy="611901"/>
          </a:xfrm>
        </p:spPr>
        <p:txBody>
          <a:bodyPr>
            <a:normAutofit/>
          </a:bodyPr>
          <a:lstStyle/>
          <a:p>
            <a:pPr algn="ctr"/>
            <a:r>
              <a:rPr lang="ru-RU" sz="2000" dirty="0"/>
              <a:t>Детальная информация хозяйственной операции</a:t>
            </a:r>
          </a:p>
        </p:txBody>
      </p:sp>
      <p:cxnSp>
        <p:nvCxnSpPr>
          <p:cNvPr id="11" name="Shape 84"/>
          <p:cNvCxnSpPr/>
          <p:nvPr/>
        </p:nvCxnSpPr>
        <p:spPr>
          <a:xfrm>
            <a:off x="3692470" y="4409980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TextBox 3"/>
          <p:cNvSpPr txBox="1"/>
          <p:nvPr/>
        </p:nvSpPr>
        <p:spPr>
          <a:xfrm>
            <a:off x="781050" y="1681290"/>
            <a:ext cx="8052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детальной информацией обладает хозяйственная операция, которая содержит настройки по получения информации из других систем: программный код запроса информации, система - источник информации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3151" y="2790020"/>
            <a:ext cx="6094858" cy="3239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6453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 rot="5400000">
            <a:off x="4439174" y="-2831173"/>
            <a:ext cx="46800" cy="874175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EFEEEB"/>
              </a:gs>
              <a:gs pos="68000">
                <a:srgbClr val="EAE9E6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46749" y="823234"/>
            <a:ext cx="7886700" cy="611901"/>
          </a:xfrm>
        </p:spPr>
        <p:txBody>
          <a:bodyPr>
            <a:normAutofit/>
          </a:bodyPr>
          <a:lstStyle/>
          <a:p>
            <a:pPr algn="ctr"/>
            <a:r>
              <a:rPr lang="ru-RU" sz="2000" dirty="0"/>
              <a:t>ИБ-источники</a:t>
            </a:r>
          </a:p>
        </p:txBody>
      </p:sp>
      <p:cxnSp>
        <p:nvCxnSpPr>
          <p:cNvPr id="11" name="Shape 84"/>
          <p:cNvCxnSpPr/>
          <p:nvPr/>
        </p:nvCxnSpPr>
        <p:spPr>
          <a:xfrm>
            <a:off x="3692470" y="4409980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TextBox 3"/>
          <p:cNvSpPr txBox="1"/>
          <p:nvPr/>
        </p:nvSpPr>
        <p:spPr>
          <a:xfrm>
            <a:off x="781050" y="1681290"/>
            <a:ext cx="8052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системе представлен справочник с настройками по подключению к базам-источникам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3151" y="2790020"/>
            <a:ext cx="6094857" cy="3239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1406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 rot="5400000">
            <a:off x="4439174" y="-2831173"/>
            <a:ext cx="46800" cy="874175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EFEEEB"/>
              </a:gs>
              <a:gs pos="68000">
                <a:srgbClr val="EAE9E6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46749" y="823234"/>
            <a:ext cx="7886700" cy="611901"/>
          </a:xfrm>
        </p:spPr>
        <p:txBody>
          <a:bodyPr>
            <a:normAutofit/>
          </a:bodyPr>
          <a:lstStyle/>
          <a:p>
            <a:pPr algn="ctr"/>
            <a:r>
              <a:rPr lang="ru-RU" sz="2000" dirty="0"/>
              <a:t>Карта финансового контроля</a:t>
            </a:r>
          </a:p>
        </p:txBody>
      </p:sp>
      <p:cxnSp>
        <p:nvCxnSpPr>
          <p:cNvPr id="11" name="Shape 84"/>
          <p:cNvCxnSpPr/>
          <p:nvPr/>
        </p:nvCxnSpPr>
        <p:spPr>
          <a:xfrm>
            <a:off x="3692470" y="4409980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TextBox 3"/>
          <p:cNvSpPr txBox="1"/>
          <p:nvPr/>
        </p:nvSpPr>
        <p:spPr>
          <a:xfrm>
            <a:off x="781050" y="1681290"/>
            <a:ext cx="8052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 "карта финансового контроля" является основным в данной подсистеме, так как определяет иерархию и график создания, и проверки документов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3869" y="2790020"/>
            <a:ext cx="6073421" cy="3239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1294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 rot="5400000">
            <a:off x="4439174" y="-2831173"/>
            <a:ext cx="46800" cy="874175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EFEEEB"/>
              </a:gs>
              <a:gs pos="68000">
                <a:srgbClr val="EAE9E6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46749" y="823234"/>
            <a:ext cx="7886700" cy="611901"/>
          </a:xfrm>
        </p:spPr>
        <p:txBody>
          <a:bodyPr>
            <a:normAutofit/>
          </a:bodyPr>
          <a:lstStyle/>
          <a:p>
            <a:pPr algn="ctr"/>
            <a:r>
              <a:rPr lang="ru-RU" sz="2000" dirty="0"/>
              <a:t>Сроки контроля</a:t>
            </a:r>
          </a:p>
        </p:txBody>
      </p:sp>
      <p:cxnSp>
        <p:nvCxnSpPr>
          <p:cNvPr id="11" name="Shape 84"/>
          <p:cNvCxnSpPr/>
          <p:nvPr/>
        </p:nvCxnSpPr>
        <p:spPr>
          <a:xfrm>
            <a:off x="3692470" y="4409980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TextBox 3"/>
          <p:cNvSpPr txBox="1"/>
          <p:nvPr/>
        </p:nvSpPr>
        <p:spPr>
          <a:xfrm>
            <a:off x="781050" y="1681290"/>
            <a:ext cx="8052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определения нужной периодичности в системе предусмотрен справочник "Сроки контроля", в котором определяются настройки периодичности: интервал контроля, количество в году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5012" y="2790020"/>
            <a:ext cx="6051134" cy="3239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62943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9251</TotalTime>
  <Words>630</Words>
  <Application>Microsoft Office PowerPoint</Application>
  <PresentationFormat>Экран (4:3)</PresentationFormat>
  <Paragraphs>72</Paragraphs>
  <Slides>15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Arial (Заголовки)</vt:lpstr>
      <vt:lpstr>Calibri</vt:lpstr>
      <vt:lpstr>Calibri Light</vt:lpstr>
      <vt:lpstr>Times New Roman</vt:lpstr>
      <vt:lpstr>Trebuchet MS</vt:lpstr>
      <vt:lpstr>Тема Office</vt:lpstr>
      <vt:lpstr>«Автоматизация внутреннего финансового контроля» </vt:lpstr>
      <vt:lpstr>Подсистема финансового контроля</vt:lpstr>
      <vt:lpstr>Бюджетные процедуры</vt:lpstr>
      <vt:lpstr>Процессы хозяйственных операций</vt:lpstr>
      <vt:lpstr>Хозяйственные операции</vt:lpstr>
      <vt:lpstr>Детальная информация хозяйственной операции</vt:lpstr>
      <vt:lpstr>ИБ-источники</vt:lpstr>
      <vt:lpstr>Карта финансового контроля</vt:lpstr>
      <vt:lpstr>Сроки контроля</vt:lpstr>
      <vt:lpstr>График операций</vt:lpstr>
      <vt:lpstr>Операции контроля документов</vt:lpstr>
      <vt:lpstr>Вид непериодический</vt:lpstr>
      <vt:lpstr>Вид периодический</vt:lpstr>
      <vt:lpstr>Отчетность</vt:lpstr>
      <vt:lpstr>Оперативная отчетность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Aleksei Zverev</dc:creator>
  <cp:lastModifiedBy>Сергей Филатов</cp:lastModifiedBy>
  <cp:revision>108</cp:revision>
  <cp:lastPrinted>2018-05-23T10:37:41Z</cp:lastPrinted>
  <dcterms:created xsi:type="dcterms:W3CDTF">2016-09-26T11:40:22Z</dcterms:created>
  <dcterms:modified xsi:type="dcterms:W3CDTF">2018-05-29T07:33:33Z</dcterms:modified>
</cp:coreProperties>
</file>